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9" r:id="rId1"/>
  </p:sldMasterIdLst>
  <p:notesMasterIdLst>
    <p:notesMasterId r:id="rId65"/>
  </p:notesMasterIdLst>
  <p:handoutMasterIdLst>
    <p:handoutMasterId r:id="rId66"/>
  </p:handoutMasterIdLst>
  <p:sldIdLst>
    <p:sldId id="256" r:id="rId2"/>
    <p:sldId id="428" r:id="rId3"/>
    <p:sldId id="434" r:id="rId4"/>
    <p:sldId id="437" r:id="rId5"/>
    <p:sldId id="438" r:id="rId6"/>
    <p:sldId id="443" r:id="rId7"/>
    <p:sldId id="439" r:id="rId8"/>
    <p:sldId id="441" r:id="rId9"/>
    <p:sldId id="310" r:id="rId10"/>
    <p:sldId id="325" r:id="rId11"/>
    <p:sldId id="326" r:id="rId12"/>
    <p:sldId id="260" r:id="rId13"/>
    <p:sldId id="330" r:id="rId14"/>
    <p:sldId id="442" r:id="rId15"/>
    <p:sldId id="348" r:id="rId16"/>
    <p:sldId id="316" r:id="rId17"/>
    <p:sldId id="261" r:id="rId18"/>
    <p:sldId id="381" r:id="rId19"/>
    <p:sldId id="385" r:id="rId20"/>
    <p:sldId id="406" r:id="rId21"/>
    <p:sldId id="388" r:id="rId22"/>
    <p:sldId id="386" r:id="rId23"/>
    <p:sldId id="407" r:id="rId24"/>
    <p:sldId id="400" r:id="rId25"/>
    <p:sldId id="401" r:id="rId26"/>
    <p:sldId id="389" r:id="rId27"/>
    <p:sldId id="402" r:id="rId28"/>
    <p:sldId id="429" r:id="rId29"/>
    <p:sldId id="403" r:id="rId30"/>
    <p:sldId id="408" r:id="rId31"/>
    <p:sldId id="409" r:id="rId32"/>
    <p:sldId id="411" r:id="rId33"/>
    <p:sldId id="426" r:id="rId34"/>
    <p:sldId id="427" r:id="rId35"/>
    <p:sldId id="414" r:id="rId36"/>
    <p:sldId id="413" r:id="rId37"/>
    <p:sldId id="454" r:id="rId38"/>
    <p:sldId id="455" r:id="rId39"/>
    <p:sldId id="430" r:id="rId40"/>
    <p:sldId id="404" r:id="rId41"/>
    <p:sldId id="420" r:id="rId42"/>
    <p:sldId id="421" r:id="rId43"/>
    <p:sldId id="423" r:id="rId44"/>
    <p:sldId id="422" r:id="rId45"/>
    <p:sldId id="424" r:id="rId46"/>
    <p:sldId id="425" r:id="rId47"/>
    <p:sldId id="432" r:id="rId48"/>
    <p:sldId id="446" r:id="rId49"/>
    <p:sldId id="448" r:id="rId50"/>
    <p:sldId id="447" r:id="rId51"/>
    <p:sldId id="449" r:id="rId52"/>
    <p:sldId id="450" r:id="rId53"/>
    <p:sldId id="452" r:id="rId54"/>
    <p:sldId id="453" r:id="rId55"/>
    <p:sldId id="456" r:id="rId56"/>
    <p:sldId id="457" r:id="rId57"/>
    <p:sldId id="415" r:id="rId58"/>
    <p:sldId id="418" r:id="rId59"/>
    <p:sldId id="416" r:id="rId60"/>
    <p:sldId id="419" r:id="rId61"/>
    <p:sldId id="458" r:id="rId62"/>
    <p:sldId id="459" r:id="rId63"/>
    <p:sldId id="374" r:id="rId64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clrMode="bw" hiddenSlides="1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84"/>
    <p:restoredTop sz="94643"/>
  </p:normalViewPr>
  <p:slideViewPr>
    <p:cSldViewPr snapToGrid="0">
      <p:cViewPr varScale="1">
        <p:scale>
          <a:sx n="90" d="100"/>
          <a:sy n="90" d="100"/>
        </p:scale>
        <p:origin x="1072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iej Obremski" userId="fbe08ef4d32c8524" providerId="Windows Live" clId="Web-{F0B5CD9C-B06A-460A-B812-9CAA7C35D95A}"/>
    <pc:docChg chg="addSld delSld modSld sldOrd">
      <pc:chgData name="Maciej Obremski" userId="fbe08ef4d32c8524" providerId="Windows Live" clId="Web-{F0B5CD9C-B06A-460A-B812-9CAA7C35D95A}" dt="2019-05-03T06:47:51.233" v="750" actId="20577"/>
      <pc:docMkLst>
        <pc:docMk/>
      </pc:docMkLst>
      <pc:sldChg chg="modSp">
        <pc:chgData name="Maciej Obremski" userId="fbe08ef4d32c8524" providerId="Windows Live" clId="Web-{F0B5CD9C-B06A-460A-B812-9CAA7C35D95A}" dt="2019-05-03T06:14:15.531" v="165" actId="20577"/>
        <pc:sldMkLst>
          <pc:docMk/>
          <pc:sldMk cId="1700492831" sldId="256"/>
        </pc:sldMkLst>
        <pc:spChg chg="mod">
          <ac:chgData name="Maciej Obremski" userId="fbe08ef4d32c8524" providerId="Windows Live" clId="Web-{F0B5CD9C-B06A-460A-B812-9CAA7C35D95A}" dt="2019-05-03T06:10:14.858" v="10" actId="1076"/>
          <ac:spMkLst>
            <pc:docMk/>
            <pc:sldMk cId="1700492831" sldId="256"/>
            <ac:spMk id="2" creationId="{00000000-0000-0000-0000-000000000000}"/>
          </ac:spMkLst>
        </pc:spChg>
        <pc:spChg chg="mod">
          <ac:chgData name="Maciej Obremski" userId="fbe08ef4d32c8524" providerId="Windows Live" clId="Web-{F0B5CD9C-B06A-460A-B812-9CAA7C35D95A}" dt="2019-05-03T06:14:15.531" v="165" actId="20577"/>
          <ac:spMkLst>
            <pc:docMk/>
            <pc:sldMk cId="1700492831" sldId="256"/>
            <ac:spMk id="3" creationId="{00000000-0000-0000-0000-000000000000}"/>
          </ac:spMkLst>
        </pc:spChg>
      </pc:sldChg>
      <pc:sldChg chg="mod modShow">
        <pc:chgData name="Maciej Obremski" userId="fbe08ef4d32c8524" providerId="Windows Live" clId="Web-{F0B5CD9C-B06A-460A-B812-9CAA7C35D95A}" dt="2019-05-03T06:15:59.438" v="171"/>
        <pc:sldMkLst>
          <pc:docMk/>
          <pc:sldMk cId="1811209761" sldId="260"/>
        </pc:sldMkLst>
      </pc:sldChg>
      <pc:sldChg chg="mod modShow">
        <pc:chgData name="Maciej Obremski" userId="fbe08ef4d32c8524" providerId="Windows Live" clId="Web-{F0B5CD9C-B06A-460A-B812-9CAA7C35D95A}" dt="2019-05-03T06:15:41.235" v="169"/>
        <pc:sldMkLst>
          <pc:docMk/>
          <pc:sldMk cId="1662575179" sldId="310"/>
        </pc:sldMkLst>
      </pc:sldChg>
      <pc:sldChg chg="ord">
        <pc:chgData name="Maciej Obremski" userId="fbe08ef4d32c8524" providerId="Windows Live" clId="Web-{F0B5CD9C-B06A-460A-B812-9CAA7C35D95A}" dt="2019-05-03T06:41:32.684" v="361"/>
        <pc:sldMkLst>
          <pc:docMk/>
          <pc:sldMk cId="55237880" sldId="374"/>
        </pc:sldMkLst>
      </pc:sldChg>
      <pc:sldChg chg="addSp delSp modSp addAnim delAnim">
        <pc:chgData name="Maciej Obremski" userId="fbe08ef4d32c8524" providerId="Windows Live" clId="Web-{F0B5CD9C-B06A-460A-B812-9CAA7C35D95A}" dt="2019-05-03T06:21:20.269" v="307" actId="688"/>
        <pc:sldMkLst>
          <pc:docMk/>
          <pc:sldMk cId="4270992325" sldId="386"/>
        </pc:sldMkLst>
        <pc:spChg chg="mod">
          <ac:chgData name="Maciej Obremski" userId="fbe08ef4d32c8524" providerId="Windows Live" clId="Web-{F0B5CD9C-B06A-460A-B812-9CAA7C35D95A}" dt="2019-05-03T06:18:27.846" v="248" actId="1076"/>
          <ac:spMkLst>
            <pc:docMk/>
            <pc:sldMk cId="4270992325" sldId="386"/>
            <ac:spMk id="2" creationId="{815183B9-36A6-E34A-8C1A-8DB499EC01F7}"/>
          </ac:spMkLst>
        </pc:spChg>
        <pc:spChg chg="add mod">
          <ac:chgData name="Maciej Obremski" userId="fbe08ef4d32c8524" providerId="Windows Live" clId="Web-{F0B5CD9C-B06A-460A-B812-9CAA7C35D95A}" dt="2019-05-03T06:20:47.628" v="295" actId="14100"/>
          <ac:spMkLst>
            <pc:docMk/>
            <pc:sldMk cId="4270992325" sldId="386"/>
            <ac:spMk id="3" creationId="{93DC57D6-FE0B-411B-98B3-2168DAAAA810}"/>
          </ac:spMkLst>
        </pc:spChg>
        <pc:spChg chg="mod">
          <ac:chgData name="Maciej Obremski" userId="fbe08ef4d32c8524" providerId="Windows Live" clId="Web-{F0B5CD9C-B06A-460A-B812-9CAA7C35D95A}" dt="2019-05-03T06:19:08.096" v="275" actId="1076"/>
          <ac:spMkLst>
            <pc:docMk/>
            <pc:sldMk cId="4270992325" sldId="386"/>
            <ac:spMk id="6" creationId="{3131100F-59E3-4249-8F81-DCDF7F3FE838}"/>
          </ac:spMkLst>
        </pc:spChg>
        <pc:spChg chg="mod">
          <ac:chgData name="Maciej Obremski" userId="fbe08ef4d32c8524" providerId="Windows Live" clId="Web-{F0B5CD9C-B06A-460A-B812-9CAA7C35D95A}" dt="2019-05-03T06:19:16.987" v="282" actId="1076"/>
          <ac:spMkLst>
            <pc:docMk/>
            <pc:sldMk cId="4270992325" sldId="386"/>
            <ac:spMk id="7" creationId="{66B17852-108B-6F4D-AECE-8E99314AD826}"/>
          </ac:spMkLst>
        </pc:spChg>
        <pc:spChg chg="mod">
          <ac:chgData name="Maciej Obremski" userId="fbe08ef4d32c8524" providerId="Windows Live" clId="Web-{F0B5CD9C-B06A-460A-B812-9CAA7C35D95A}" dt="2019-05-03T06:19:22.190" v="283" actId="1076"/>
          <ac:spMkLst>
            <pc:docMk/>
            <pc:sldMk cId="4270992325" sldId="386"/>
            <ac:spMk id="8" creationId="{E625F001-04D6-3D40-B9B2-3CC125327629}"/>
          </ac:spMkLst>
        </pc:spChg>
        <pc:spChg chg="mod">
          <ac:chgData name="Maciej Obremski" userId="fbe08ef4d32c8524" providerId="Windows Live" clId="Web-{F0B5CD9C-B06A-460A-B812-9CAA7C35D95A}" dt="2019-05-03T06:19:31.877" v="284" actId="1076"/>
          <ac:spMkLst>
            <pc:docMk/>
            <pc:sldMk cId="4270992325" sldId="386"/>
            <ac:spMk id="9" creationId="{886E76C7-3BDB-9C42-A308-6A398E8B8EEA}"/>
          </ac:spMkLst>
        </pc:spChg>
        <pc:spChg chg="mod">
          <ac:chgData name="Maciej Obremski" userId="fbe08ef4d32c8524" providerId="Windows Live" clId="Web-{F0B5CD9C-B06A-460A-B812-9CAA7C35D95A}" dt="2019-05-03T06:19:47.799" v="286" actId="1076"/>
          <ac:spMkLst>
            <pc:docMk/>
            <pc:sldMk cId="4270992325" sldId="386"/>
            <ac:spMk id="10" creationId="{0FE26C7B-254C-B44B-9F61-FB70996B6378}"/>
          </ac:spMkLst>
        </pc:spChg>
        <pc:spChg chg="del mod">
          <ac:chgData name="Maciej Obremski" userId="fbe08ef4d32c8524" providerId="Windows Live" clId="Web-{F0B5CD9C-B06A-460A-B812-9CAA7C35D95A}" dt="2019-05-03T06:20:14.628" v="291"/>
          <ac:spMkLst>
            <pc:docMk/>
            <pc:sldMk cId="4270992325" sldId="386"/>
            <ac:spMk id="11" creationId="{88F8CF5C-58CE-CB45-957C-FCC4B6E74C63}"/>
          </ac:spMkLst>
        </pc:spChg>
        <pc:spChg chg="mod">
          <ac:chgData name="Maciej Obremski" userId="fbe08ef4d32c8524" providerId="Windows Live" clId="Web-{F0B5CD9C-B06A-460A-B812-9CAA7C35D95A}" dt="2019-05-03T06:20:52.691" v="296" actId="1076"/>
          <ac:spMkLst>
            <pc:docMk/>
            <pc:sldMk cId="4270992325" sldId="386"/>
            <ac:spMk id="12" creationId="{ABA635CC-BD57-C941-9F4D-4686B9C6FDFF}"/>
          </ac:spMkLst>
        </pc:spChg>
        <pc:spChg chg="mod">
          <ac:chgData name="Maciej Obremski" userId="fbe08ef4d32c8524" providerId="Windows Live" clId="Web-{F0B5CD9C-B06A-460A-B812-9CAA7C35D95A}" dt="2019-05-03T06:21:20.269" v="307" actId="688"/>
          <ac:spMkLst>
            <pc:docMk/>
            <pc:sldMk cId="4270992325" sldId="386"/>
            <ac:spMk id="13" creationId="{60D3F0B5-61EE-DA4D-845C-FEE4D7F8361F}"/>
          </ac:spMkLst>
        </pc:spChg>
        <pc:spChg chg="del mod">
          <ac:chgData name="Maciej Obremski" userId="fbe08ef4d32c8524" providerId="Windows Live" clId="Web-{F0B5CD9C-B06A-460A-B812-9CAA7C35D95A}" dt="2019-05-03T06:18:48.612" v="274"/>
          <ac:spMkLst>
            <pc:docMk/>
            <pc:sldMk cId="4270992325" sldId="386"/>
            <ac:spMk id="14" creationId="{E86C9921-74A0-CA41-B824-3E89C53BFC10}"/>
          </ac:spMkLst>
        </pc:spChg>
        <pc:spChg chg="del mod">
          <ac:chgData name="Maciej Obremski" userId="fbe08ef4d32c8524" providerId="Windows Live" clId="Web-{F0B5CD9C-B06A-460A-B812-9CAA7C35D95A}" dt="2019-05-03T06:18:48.612" v="273"/>
          <ac:spMkLst>
            <pc:docMk/>
            <pc:sldMk cId="4270992325" sldId="386"/>
            <ac:spMk id="15" creationId="{FEBC6EBA-E699-2242-8E82-4143DAE12C0E}"/>
          </ac:spMkLst>
        </pc:spChg>
        <pc:spChg chg="del mod">
          <ac:chgData name="Maciej Obremski" userId="fbe08ef4d32c8524" providerId="Windows Live" clId="Web-{F0B5CD9C-B06A-460A-B812-9CAA7C35D95A}" dt="2019-05-03T06:18:48.612" v="272"/>
          <ac:spMkLst>
            <pc:docMk/>
            <pc:sldMk cId="4270992325" sldId="386"/>
            <ac:spMk id="16" creationId="{24B2224F-1D12-3643-848E-0656E4D4EB1D}"/>
          </ac:spMkLst>
        </pc:spChg>
        <pc:spChg chg="del mod">
          <ac:chgData name="Maciej Obremski" userId="fbe08ef4d32c8524" providerId="Windows Live" clId="Web-{F0B5CD9C-B06A-460A-B812-9CAA7C35D95A}" dt="2019-05-03T06:18:48.612" v="271"/>
          <ac:spMkLst>
            <pc:docMk/>
            <pc:sldMk cId="4270992325" sldId="386"/>
            <ac:spMk id="19" creationId="{C7C79C12-36D5-B147-A733-43AEF066472A}"/>
          </ac:spMkLst>
        </pc:spChg>
        <pc:spChg chg="del mod">
          <ac:chgData name="Maciej Obremski" userId="fbe08ef4d32c8524" providerId="Windows Live" clId="Web-{F0B5CD9C-B06A-460A-B812-9CAA7C35D95A}" dt="2019-05-03T06:18:44.893" v="267"/>
          <ac:spMkLst>
            <pc:docMk/>
            <pc:sldMk cId="4270992325" sldId="386"/>
            <ac:spMk id="21" creationId="{4DF00300-A8FF-6C4F-B382-B5AE348D9A4B}"/>
          </ac:spMkLst>
        </pc:spChg>
        <pc:spChg chg="del mod">
          <ac:chgData name="Maciej Obremski" userId="fbe08ef4d32c8524" providerId="Windows Live" clId="Web-{F0B5CD9C-B06A-460A-B812-9CAA7C35D95A}" dt="2019-05-03T06:21:12.238" v="306"/>
          <ac:spMkLst>
            <pc:docMk/>
            <pc:sldMk cId="4270992325" sldId="386"/>
            <ac:spMk id="22" creationId="{DB0D5F1C-1A42-5B41-9C0F-74A4EA77341D}"/>
          </ac:spMkLst>
        </pc:spChg>
        <pc:spChg chg="del mod">
          <ac:chgData name="Maciej Obremski" userId="fbe08ef4d32c8524" providerId="Windows Live" clId="Web-{F0B5CD9C-B06A-460A-B812-9CAA7C35D95A}" dt="2019-05-03T06:21:12.238" v="305"/>
          <ac:spMkLst>
            <pc:docMk/>
            <pc:sldMk cId="4270992325" sldId="386"/>
            <ac:spMk id="23" creationId="{7227D374-371F-B249-8C6D-FC0D5624BFEE}"/>
          </ac:spMkLst>
        </pc:spChg>
        <pc:spChg chg="del mod">
          <ac:chgData name="Maciej Obremski" userId="fbe08ef4d32c8524" providerId="Windows Live" clId="Web-{F0B5CD9C-B06A-460A-B812-9CAA7C35D95A}" dt="2019-05-03T06:21:12.238" v="304"/>
          <ac:spMkLst>
            <pc:docMk/>
            <pc:sldMk cId="4270992325" sldId="386"/>
            <ac:spMk id="24" creationId="{9DA9732D-5CD9-054F-82DA-A9706A7F2ABA}"/>
          </ac:spMkLst>
        </pc:spChg>
        <pc:spChg chg="del mod">
          <ac:chgData name="Maciej Obremski" userId="fbe08ef4d32c8524" providerId="Windows Live" clId="Web-{F0B5CD9C-B06A-460A-B812-9CAA7C35D95A}" dt="2019-05-03T06:21:12.222" v="303"/>
          <ac:spMkLst>
            <pc:docMk/>
            <pc:sldMk cId="4270992325" sldId="386"/>
            <ac:spMk id="25" creationId="{D4C7937E-F0CB-A147-AF79-5A87994879F4}"/>
          </ac:spMkLst>
        </pc:spChg>
        <pc:spChg chg="del mod">
          <ac:chgData name="Maciej Obremski" userId="fbe08ef4d32c8524" providerId="Windows Live" clId="Web-{F0B5CD9C-B06A-460A-B812-9CAA7C35D95A}" dt="2019-05-03T06:21:12.222" v="302"/>
          <ac:spMkLst>
            <pc:docMk/>
            <pc:sldMk cId="4270992325" sldId="386"/>
            <ac:spMk id="28" creationId="{98BB62B8-AF16-734E-8398-29067500DC0D}"/>
          </ac:spMkLst>
        </pc:spChg>
        <pc:spChg chg="del mod">
          <ac:chgData name="Maciej Obremski" userId="fbe08ef4d32c8524" providerId="Windows Live" clId="Web-{F0B5CD9C-B06A-460A-B812-9CAA7C35D95A}" dt="2019-05-03T06:21:12.222" v="301"/>
          <ac:spMkLst>
            <pc:docMk/>
            <pc:sldMk cId="4270992325" sldId="386"/>
            <ac:spMk id="30" creationId="{8E9FD115-A4BD-474F-85EB-03A59B86B5B4}"/>
          </ac:spMkLst>
        </pc:spChg>
        <pc:spChg chg="del mod">
          <ac:chgData name="Maciej Obremski" userId="fbe08ef4d32c8524" providerId="Windows Live" clId="Web-{F0B5CD9C-B06A-460A-B812-9CAA7C35D95A}" dt="2019-05-03T06:18:48.612" v="270"/>
          <ac:spMkLst>
            <pc:docMk/>
            <pc:sldMk cId="4270992325" sldId="386"/>
            <ac:spMk id="31" creationId="{C2EC73BE-A30C-D64C-8854-B3631306CE9B}"/>
          </ac:spMkLst>
        </pc:spChg>
        <pc:spChg chg="del mod">
          <ac:chgData name="Maciej Obremski" userId="fbe08ef4d32c8524" providerId="Windows Live" clId="Web-{F0B5CD9C-B06A-460A-B812-9CAA7C35D95A}" dt="2019-05-03T06:18:48.612" v="269"/>
          <ac:spMkLst>
            <pc:docMk/>
            <pc:sldMk cId="4270992325" sldId="386"/>
            <ac:spMk id="32" creationId="{AC808A56-9DF6-8448-893E-9E11A7CEC55D}"/>
          </ac:spMkLst>
        </pc:spChg>
        <pc:spChg chg="del mod">
          <ac:chgData name="Maciej Obremski" userId="fbe08ef4d32c8524" providerId="Windows Live" clId="Web-{F0B5CD9C-B06A-460A-B812-9CAA7C35D95A}" dt="2019-05-03T06:18:48.612" v="268"/>
          <ac:spMkLst>
            <pc:docMk/>
            <pc:sldMk cId="4270992325" sldId="386"/>
            <ac:spMk id="33" creationId="{54879A85-A68D-304C-B69B-B24E2E37CAAC}"/>
          </ac:spMkLst>
        </pc:spChg>
        <pc:spChg chg="del mod">
          <ac:chgData name="Maciej Obremski" userId="fbe08ef4d32c8524" providerId="Windows Live" clId="Web-{F0B5CD9C-B06A-460A-B812-9CAA7C35D95A}" dt="2019-05-03T06:21:12.222" v="300"/>
          <ac:spMkLst>
            <pc:docMk/>
            <pc:sldMk cId="4270992325" sldId="386"/>
            <ac:spMk id="34" creationId="{3CC5F44D-F578-1A47-9409-4D6A049E4E1F}"/>
          </ac:spMkLst>
        </pc:spChg>
        <pc:spChg chg="del mod">
          <ac:chgData name="Maciej Obremski" userId="fbe08ef4d32c8524" providerId="Windows Live" clId="Web-{F0B5CD9C-B06A-460A-B812-9CAA7C35D95A}" dt="2019-05-03T06:21:12.222" v="299"/>
          <ac:spMkLst>
            <pc:docMk/>
            <pc:sldMk cId="4270992325" sldId="386"/>
            <ac:spMk id="35" creationId="{F8E2ECAA-7EF2-D04F-AC3E-7E53D2A48089}"/>
          </ac:spMkLst>
        </pc:spChg>
        <pc:spChg chg="del mod">
          <ac:chgData name="Maciej Obremski" userId="fbe08ef4d32c8524" providerId="Windows Live" clId="Web-{F0B5CD9C-B06A-460A-B812-9CAA7C35D95A}" dt="2019-05-03T06:21:12.222" v="298"/>
          <ac:spMkLst>
            <pc:docMk/>
            <pc:sldMk cId="4270992325" sldId="386"/>
            <ac:spMk id="36" creationId="{937EE204-490E-DF44-813F-A6CD7E232463}"/>
          </ac:spMkLst>
        </pc:spChg>
        <pc:spChg chg="del">
          <ac:chgData name="Maciej Obremski" userId="fbe08ef4d32c8524" providerId="Windows Live" clId="Web-{F0B5CD9C-B06A-460A-B812-9CAA7C35D95A}" dt="2019-05-03T06:21:12.222" v="297"/>
          <ac:spMkLst>
            <pc:docMk/>
            <pc:sldMk cId="4270992325" sldId="386"/>
            <ac:spMk id="37" creationId="{FD60602C-4A3A-DF47-8C90-D7759460BDFC}"/>
          </ac:spMkLst>
        </pc:spChg>
      </pc:sldChg>
      <pc:sldChg chg="modSp">
        <pc:chgData name="Maciej Obremski" userId="fbe08ef4d32c8524" providerId="Windows Live" clId="Web-{F0B5CD9C-B06A-460A-B812-9CAA7C35D95A}" dt="2019-05-03T06:23:18.582" v="339" actId="20577"/>
        <pc:sldMkLst>
          <pc:docMk/>
          <pc:sldMk cId="1590646315" sldId="389"/>
        </pc:sldMkLst>
        <pc:spChg chg="mod">
          <ac:chgData name="Maciej Obremski" userId="fbe08ef4d32c8524" providerId="Windows Live" clId="Web-{F0B5CD9C-B06A-460A-B812-9CAA7C35D95A}" dt="2019-05-03T06:23:18.582" v="339" actId="20577"/>
          <ac:spMkLst>
            <pc:docMk/>
            <pc:sldMk cId="1590646315" sldId="389"/>
            <ac:spMk id="2" creationId="{76C7DB57-F282-9946-82D9-DCA82FB438E4}"/>
          </ac:spMkLst>
        </pc:spChg>
      </pc:sldChg>
      <pc:sldChg chg="modSp new">
        <pc:chgData name="Maciej Obremski" userId="fbe08ef4d32c8524" providerId="Windows Live" clId="Web-{F0B5CD9C-B06A-460A-B812-9CAA7C35D95A}" dt="2019-05-03T06:21:45.019" v="320" actId="20577"/>
        <pc:sldMkLst>
          <pc:docMk/>
          <pc:sldMk cId="1111267457" sldId="400"/>
        </pc:sldMkLst>
        <pc:spChg chg="mod">
          <ac:chgData name="Maciej Obremski" userId="fbe08ef4d32c8524" providerId="Windows Live" clId="Web-{F0B5CD9C-B06A-460A-B812-9CAA7C35D95A}" dt="2019-05-03T06:21:45.019" v="320" actId="20577"/>
          <ac:spMkLst>
            <pc:docMk/>
            <pc:sldMk cId="1111267457" sldId="400"/>
            <ac:spMk id="2" creationId="{C846DA79-EB31-4D4E-B5CA-143A295AEEA4}"/>
          </ac:spMkLst>
        </pc:spChg>
      </pc:sldChg>
      <pc:sldChg chg="modSp new">
        <pc:chgData name="Maciej Obremski" userId="fbe08ef4d32c8524" providerId="Windows Live" clId="Web-{F0B5CD9C-B06A-460A-B812-9CAA7C35D95A}" dt="2019-05-03T06:23:05.879" v="333" actId="20577"/>
        <pc:sldMkLst>
          <pc:docMk/>
          <pc:sldMk cId="1220928896" sldId="401"/>
        </pc:sldMkLst>
        <pc:spChg chg="mod">
          <ac:chgData name="Maciej Obremski" userId="fbe08ef4d32c8524" providerId="Windows Live" clId="Web-{F0B5CD9C-B06A-460A-B812-9CAA7C35D95A}" dt="2019-05-03T06:23:05.879" v="333" actId="20577"/>
          <ac:spMkLst>
            <pc:docMk/>
            <pc:sldMk cId="1220928896" sldId="401"/>
            <ac:spMk id="2" creationId="{08FC63E2-52A1-4578-A424-610C2AC0C51C}"/>
          </ac:spMkLst>
        </pc:spChg>
      </pc:sldChg>
      <pc:sldChg chg="delSp modSp new">
        <pc:chgData name="Maciej Obremski" userId="fbe08ef4d32c8524" providerId="Windows Live" clId="Web-{F0B5CD9C-B06A-460A-B812-9CAA7C35D95A}" dt="2019-05-03T06:40:23.668" v="348"/>
        <pc:sldMkLst>
          <pc:docMk/>
          <pc:sldMk cId="2652018767" sldId="402"/>
        </pc:sldMkLst>
        <pc:spChg chg="mod">
          <ac:chgData name="Maciej Obremski" userId="fbe08ef4d32c8524" providerId="Windows Live" clId="Web-{F0B5CD9C-B06A-460A-B812-9CAA7C35D95A}" dt="2019-05-03T06:40:21.636" v="347" actId="20577"/>
          <ac:spMkLst>
            <pc:docMk/>
            <pc:sldMk cId="2652018767" sldId="402"/>
            <ac:spMk id="2" creationId="{7E945ED7-9117-48B2-9CE1-BC19BB68DE5B}"/>
          </ac:spMkLst>
        </pc:spChg>
        <pc:spChg chg="del">
          <ac:chgData name="Maciej Obremski" userId="fbe08ef4d32c8524" providerId="Windows Live" clId="Web-{F0B5CD9C-B06A-460A-B812-9CAA7C35D95A}" dt="2019-05-03T06:40:23.668" v="348"/>
          <ac:spMkLst>
            <pc:docMk/>
            <pc:sldMk cId="2652018767" sldId="402"/>
            <ac:spMk id="3" creationId="{641C1F2F-6430-4FE9-BE73-219B7D58EFBD}"/>
          </ac:spMkLst>
        </pc:spChg>
      </pc:sldChg>
      <pc:sldChg chg="modSp new">
        <pc:chgData name="Maciej Obremski" userId="fbe08ef4d32c8524" providerId="Windows Live" clId="Web-{F0B5CD9C-B06A-460A-B812-9CAA7C35D95A}" dt="2019-05-03T06:41:12.246" v="360" actId="20577"/>
        <pc:sldMkLst>
          <pc:docMk/>
          <pc:sldMk cId="1787015013" sldId="403"/>
        </pc:sldMkLst>
        <pc:spChg chg="mod">
          <ac:chgData name="Maciej Obremski" userId="fbe08ef4d32c8524" providerId="Windows Live" clId="Web-{F0B5CD9C-B06A-460A-B812-9CAA7C35D95A}" dt="2019-05-03T06:41:12.246" v="360" actId="20577"/>
          <ac:spMkLst>
            <pc:docMk/>
            <pc:sldMk cId="1787015013" sldId="403"/>
            <ac:spMk id="2" creationId="{1412BB91-F732-4D46-8961-A0E33B555CA0}"/>
          </ac:spMkLst>
        </pc:spChg>
      </pc:sldChg>
      <pc:sldChg chg="modSp new">
        <pc:chgData name="Maciej Obremski" userId="fbe08ef4d32c8524" providerId="Windows Live" clId="Web-{F0B5CD9C-B06A-460A-B812-9CAA7C35D95A}" dt="2019-05-03T06:45:47.686" v="387" actId="20577"/>
        <pc:sldMkLst>
          <pc:docMk/>
          <pc:sldMk cId="2079834703" sldId="404"/>
        </pc:sldMkLst>
        <pc:spChg chg="mod">
          <ac:chgData name="Maciej Obremski" userId="fbe08ef4d32c8524" providerId="Windows Live" clId="Web-{F0B5CD9C-B06A-460A-B812-9CAA7C35D95A}" dt="2019-05-03T06:45:47.686" v="387" actId="20577"/>
          <ac:spMkLst>
            <pc:docMk/>
            <pc:sldMk cId="2079834703" sldId="404"/>
            <ac:spMk id="2" creationId="{FCF7D51F-3582-4FAC-B90D-370580300BB3}"/>
          </ac:spMkLst>
        </pc:spChg>
      </pc:sldChg>
      <pc:sldChg chg="modSp new">
        <pc:chgData name="Maciej Obremski" userId="fbe08ef4d32c8524" providerId="Windows Live" clId="Web-{F0B5CD9C-B06A-460A-B812-9CAA7C35D95A}" dt="2019-05-03T06:47:51.218" v="749" actId="20577"/>
        <pc:sldMkLst>
          <pc:docMk/>
          <pc:sldMk cId="3370631154" sldId="405"/>
        </pc:sldMkLst>
        <pc:spChg chg="mod">
          <ac:chgData name="Maciej Obremski" userId="fbe08ef4d32c8524" providerId="Windows Live" clId="Web-{F0B5CD9C-B06A-460A-B812-9CAA7C35D95A}" dt="2019-05-03T06:46:09.326" v="408" actId="20577"/>
          <ac:spMkLst>
            <pc:docMk/>
            <pc:sldMk cId="3370631154" sldId="405"/>
            <ac:spMk id="2" creationId="{F94DB2CB-238E-44C7-86FF-01C1A030997E}"/>
          </ac:spMkLst>
        </pc:spChg>
        <pc:spChg chg="mod">
          <ac:chgData name="Maciej Obremski" userId="fbe08ef4d32c8524" providerId="Windows Live" clId="Web-{F0B5CD9C-B06A-460A-B812-9CAA7C35D95A}" dt="2019-05-03T06:47:51.218" v="749" actId="20577"/>
          <ac:spMkLst>
            <pc:docMk/>
            <pc:sldMk cId="3370631154" sldId="405"/>
            <ac:spMk id="3" creationId="{721C5E59-6561-45C9-AB82-3D36E553CE08}"/>
          </ac:spMkLst>
        </pc:spChg>
      </pc:sldChg>
    </pc:docChg>
  </pc:docChgLst>
  <pc:docChgLst>
    <pc:chgData name="Maciej Obremski" userId="fbe08ef4d32c8524" providerId="Windows Live" clId="Web-{971CC01D-15B5-4F22-B8E4-209EB9E20D1E}"/>
    <pc:docChg chg="addSld modSld">
      <pc:chgData name="Maciej Obremski" userId="fbe08ef4d32c8524" providerId="Windows Live" clId="Web-{971CC01D-15B5-4F22-B8E4-209EB9E20D1E}" dt="2019-05-06T05:20:58.152" v="47" actId="1076"/>
      <pc:docMkLst>
        <pc:docMk/>
      </pc:docMkLst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6.emf"/><Relationship Id="rId1" Type="http://schemas.openxmlformats.org/officeDocument/2006/relationships/image" Target="../media/image4.emf"/><Relationship Id="rId4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692D1-157D-794C-81F8-A7CB99BCFC19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A62B4-E1BE-E747-81F2-32777FCA8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178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682076-5F70-3142-9A28-0EF95BBDBD8F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56491-0C14-2F42-8A1A-057AF8161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432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8-9 min even 10 will be fine.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56491-0C14-2F42-8A1A-057AF81611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73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12:40-13:00+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56491-0C14-2F42-8A1A-057AF81611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9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61735" y="6393950"/>
            <a:ext cx="2133600" cy="365125"/>
          </a:xfrm>
        </p:spPr>
        <p:txBody>
          <a:bodyPr/>
          <a:lstStyle/>
          <a:p>
            <a:fld id="{288160E3-F3B2-F74B-9829-1FB2F1D2BFDD}" type="datetime1">
              <a:rPr lang="en-SG" smtClean="0"/>
              <a:t>20/6/19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011" y="6393950"/>
            <a:ext cx="3408706" cy="365125"/>
          </a:xfrm>
        </p:spPr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28251" y="6394466"/>
            <a:ext cx="990600" cy="365125"/>
          </a:xfrm>
        </p:spPr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pl-PL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21934-3D6B-F141-B780-CA8872FCA2B8}" type="datetime1">
              <a:rPr lang="en-SG" smtClean="0"/>
              <a:t>20/6/19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D7AF0-A142-D545-9771-5F230B6E8587}" type="datetime1">
              <a:rPr lang="en-SG" smtClean="0"/>
              <a:t>20/6/19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pl-PL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E5D4-0039-C745-AED8-5377529B15D1}" type="datetime1">
              <a:rPr lang="en-SG" smtClean="0"/>
              <a:t>20/6/19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D59F0-F6A7-804C-A67B-5E607BC129D7}" type="datetime1">
              <a:rPr lang="en-SG" smtClean="0"/>
              <a:t>20/6/19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pl-PL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4B95E-3EEE-E144-AC4B-3B1CBDE71839}" type="datetime1">
              <a:rPr lang="en-SG" smtClean="0"/>
              <a:t>20/6/19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pl-PL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91822-DAD6-A24C-97A5-CC77C49BB791}" type="datetime1">
              <a:rPr lang="en-SG" smtClean="0"/>
              <a:t>20/6/19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pl-PL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375DC-0D12-AC4D-A532-9E1FD1676452}" type="datetime1">
              <a:rPr lang="en-SG" smtClean="0"/>
              <a:t>20/6/19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93CB7-8D6A-414D-9E8B-418098BA4ECF}" type="datetime1">
              <a:rPr lang="en-SG" smtClean="0"/>
              <a:t>20/6/19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2F2F9-B7A6-D643-9BB5-B755D235C4C0}" type="datetime1">
              <a:rPr lang="en-SG" smtClean="0"/>
              <a:t>20/6/19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5891-E2DE-914D-A902-595BBACC9F12}" type="datetime1">
              <a:rPr lang="en-SG" smtClean="0"/>
              <a:t>20/6/19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pl-PL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3144-C01F-9645-AF40-8DF3AAAE3AA8}" type="datetime1">
              <a:rPr lang="en-SG" smtClean="0"/>
              <a:t>20/6/19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pl-PL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47729" y="641262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11E8C6C-88CD-4F41-B134-8F7246283944}" type="datetime1">
              <a:rPr lang="en-SG" smtClean="0"/>
              <a:t>20/6/19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138" y="6412626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CNMC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00395" y="6412626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465A04FA-7EBA-6342-9551-607F6EB5E4E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18.emf"/><Relationship Id="rId3" Type="http://schemas.openxmlformats.org/officeDocument/2006/relationships/image" Target="../media/image7.png"/><Relationship Id="rId7" Type="http://schemas.openxmlformats.org/officeDocument/2006/relationships/image" Target="../media/image16.emf"/><Relationship Id="rId12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7.emf"/><Relationship Id="rId5" Type="http://schemas.openxmlformats.org/officeDocument/2006/relationships/image" Target="../media/image4.emf"/><Relationship Id="rId15" Type="http://schemas.openxmlformats.org/officeDocument/2006/relationships/image" Target="../media/image20.e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6.emf"/><Relationship Id="rId1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12" Type="http://schemas.openxmlformats.org/officeDocument/2006/relationships/image" Target="../media/image33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11.bin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4.emf"/><Relationship Id="rId9" Type="http://schemas.openxmlformats.org/officeDocument/2006/relationships/image" Target="../media/image4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.wmf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image" Target="../media/image33.png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12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2.emf"/><Relationship Id="rId11" Type="http://schemas.openxmlformats.org/officeDocument/2006/relationships/image" Target="../media/image57.emf"/><Relationship Id="rId5" Type="http://schemas.openxmlformats.org/officeDocument/2006/relationships/image" Target="../media/image51.emf"/><Relationship Id="rId10" Type="http://schemas.openxmlformats.org/officeDocument/2006/relationships/image" Target="../media/image56.emf"/><Relationship Id="rId4" Type="http://schemas.openxmlformats.org/officeDocument/2006/relationships/image" Target="../media/image50.emf"/><Relationship Id="rId9" Type="http://schemas.openxmlformats.org/officeDocument/2006/relationships/image" Target="../media/image55.emf"/><Relationship Id="rId1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7.png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emf"/><Relationship Id="rId10" Type="http://schemas.openxmlformats.org/officeDocument/2006/relationships/image" Target="../media/image8.jpg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7.png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63.png"/><Relationship Id="rId7" Type="http://schemas.openxmlformats.org/officeDocument/2006/relationships/image" Target="../media/image6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0.wmf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7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9.png"/><Relationship Id="rId1" Type="http://schemas.openxmlformats.org/officeDocument/2006/relationships/tags" Target="../tags/tag9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10.wmf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82.png"/><Relationship Id="rId5" Type="http://schemas.openxmlformats.org/officeDocument/2006/relationships/image" Target="../media/image10.wmf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82.png"/><Relationship Id="rId11" Type="http://schemas.openxmlformats.org/officeDocument/2006/relationships/image" Target="../media/image89.png"/><Relationship Id="rId5" Type="http://schemas.openxmlformats.org/officeDocument/2006/relationships/image" Target="../media/image10.wmf"/><Relationship Id="rId10" Type="http://schemas.openxmlformats.org/officeDocument/2006/relationships/image" Target="../media/image88.png"/><Relationship Id="rId4" Type="http://schemas.openxmlformats.org/officeDocument/2006/relationships/image" Target="../media/image78.png"/><Relationship Id="rId9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810.png"/><Relationship Id="rId7" Type="http://schemas.openxmlformats.org/officeDocument/2006/relationships/image" Target="../media/image85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0.png"/><Relationship Id="rId5" Type="http://schemas.openxmlformats.org/officeDocument/2006/relationships/image" Target="../media/image830.png"/><Relationship Id="rId10" Type="http://schemas.openxmlformats.org/officeDocument/2006/relationships/image" Target="../media/image96.png"/><Relationship Id="rId4" Type="http://schemas.openxmlformats.org/officeDocument/2006/relationships/image" Target="../media/image820.png"/><Relationship Id="rId9" Type="http://schemas.openxmlformats.org/officeDocument/2006/relationships/image" Target="../media/image87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4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e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png"/><Relationship Id="rId4" Type="http://schemas.openxmlformats.org/officeDocument/2006/relationships/image" Target="../media/image4.emf"/><Relationship Id="rId9" Type="http://schemas.openxmlformats.org/officeDocument/2006/relationships/image" Target="../media/image10.wmf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5.bin"/><Relationship Id="rId3" Type="http://schemas.openxmlformats.org/officeDocument/2006/relationships/image" Target="../media/image7.png"/><Relationship Id="rId7" Type="http://schemas.openxmlformats.org/officeDocument/2006/relationships/image" Target="../media/image5.emf"/><Relationship Id="rId12" Type="http://schemas.openxmlformats.org/officeDocument/2006/relationships/image" Target="../media/image10.wmf"/><Relationship Id="rId1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e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2.emf"/><Relationship Id="rId5" Type="http://schemas.openxmlformats.org/officeDocument/2006/relationships/image" Target="../media/image4.emf"/><Relationship Id="rId15" Type="http://schemas.openxmlformats.org/officeDocument/2006/relationships/oleObject" Target="../embeddings/oleObject6.bin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emf"/><Relationship Id="rId1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282" y="1930378"/>
            <a:ext cx="7393819" cy="1148372"/>
          </a:xfrm>
        </p:spPr>
        <p:txBody>
          <a:bodyPr>
            <a:noAutofit/>
          </a:bodyPr>
          <a:lstStyle/>
          <a:p>
            <a:r>
              <a:rPr lang="en-SG" sz="3600"/>
              <a:t>CNMC in 8 Split State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394" y="4670476"/>
            <a:ext cx="4190177" cy="160916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en-US" sz="2000" err="1">
                <a:solidFill>
                  <a:schemeClr val="tx2"/>
                </a:solidFill>
              </a:rPr>
              <a:t>Divesh</a:t>
            </a:r>
            <a:r>
              <a:rPr lang="en-US" sz="2000">
                <a:solidFill>
                  <a:schemeClr val="tx2"/>
                </a:solidFill>
              </a:rPr>
              <a:t> Aggarwal - NUS</a:t>
            </a:r>
          </a:p>
          <a:p>
            <a:pPr algn="l"/>
            <a:r>
              <a:rPr lang="en-US" sz="2000">
                <a:solidFill>
                  <a:schemeClr val="tx2"/>
                </a:solidFill>
              </a:rPr>
              <a:t>Nico </a:t>
            </a:r>
            <a:r>
              <a:rPr lang="en-US" sz="2000" err="1">
                <a:solidFill>
                  <a:schemeClr val="tx2"/>
                </a:solidFill>
              </a:rPr>
              <a:t>Döttling</a:t>
            </a:r>
            <a:r>
              <a:rPr lang="en-US" sz="2000">
                <a:solidFill>
                  <a:schemeClr val="tx2"/>
                </a:solidFill>
              </a:rPr>
              <a:t> - CISPA</a:t>
            </a:r>
          </a:p>
          <a:p>
            <a:pPr algn="l"/>
            <a:r>
              <a:rPr lang="en-US" sz="2000">
                <a:solidFill>
                  <a:schemeClr val="tx2"/>
                </a:solidFill>
              </a:rPr>
              <a:t>Jesper </a:t>
            </a:r>
            <a:r>
              <a:rPr lang="en-US" sz="2000" err="1">
                <a:solidFill>
                  <a:schemeClr val="tx2"/>
                </a:solidFill>
              </a:rPr>
              <a:t>Buus</a:t>
            </a:r>
            <a:r>
              <a:rPr lang="en-US" sz="2000">
                <a:solidFill>
                  <a:schemeClr val="tx2"/>
                </a:solidFill>
              </a:rPr>
              <a:t> Nielsen - AU</a:t>
            </a:r>
          </a:p>
          <a:p>
            <a:pPr algn="l"/>
            <a:r>
              <a:rPr lang="en-US" sz="2000" b="1">
                <a:solidFill>
                  <a:schemeClr val="tx2"/>
                </a:solidFill>
              </a:rPr>
              <a:t>Maciej Obremski - NUS</a:t>
            </a:r>
          </a:p>
          <a:p>
            <a:pPr algn="l"/>
            <a:r>
              <a:rPr lang="en-US" sz="2000">
                <a:solidFill>
                  <a:schemeClr val="tx2"/>
                </a:solidFill>
              </a:rPr>
              <a:t>Erick </a:t>
            </a:r>
            <a:r>
              <a:rPr lang="en-US" sz="2000" err="1">
                <a:solidFill>
                  <a:schemeClr val="tx2"/>
                </a:solidFill>
              </a:rPr>
              <a:t>Purwanto</a:t>
            </a:r>
            <a:r>
              <a:rPr lang="en-US" sz="2000">
                <a:solidFill>
                  <a:schemeClr val="tx2"/>
                </a:solidFill>
              </a:rPr>
              <a:t> - NUS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9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91"/>
    </mc:Choice>
    <mc:Fallback xmlns="">
      <p:transition spd="slow" advTm="179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have to limit class 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10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5213021" y="2110826"/>
            <a:ext cx="1330489" cy="763960"/>
          </a:xfrm>
          <a:prstGeom prst="rightArrow">
            <a:avLst/>
          </a:prstGeom>
          <a:solidFill>
            <a:srgbClr val="9BC4E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341701" y="2110826"/>
            <a:ext cx="1202190" cy="763960"/>
          </a:xfrm>
          <a:prstGeom prst="rightArrow">
            <a:avLst/>
          </a:prstGeom>
          <a:solidFill>
            <a:srgbClr val="9BC4E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kd186802sd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676" y="2031228"/>
            <a:ext cx="901970" cy="968237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745449" y="2317405"/>
          <a:ext cx="439629" cy="329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17" name="Equation" r:id="rId4" imgW="203200" imgH="152400" progId="Equation.3">
                  <p:embed/>
                </p:oleObj>
              </mc:Choice>
              <mc:Fallback>
                <p:oleObj name="Equation" r:id="rId4" imgW="203200" imgH="1524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45449" y="2317405"/>
                        <a:ext cx="439629" cy="329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511034" y="2317405"/>
          <a:ext cx="585333" cy="3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18" name="Equation" r:id="rId6" imgW="292100" imgH="165100" progId="Equation.3">
                  <p:embed/>
                </p:oleObj>
              </mc:Choice>
              <mc:Fallback>
                <p:oleObj name="Equation" r:id="rId6" imgW="292100" imgH="1651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11034" y="2317405"/>
                        <a:ext cx="585333" cy="330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5511637" y="2311708"/>
          <a:ext cx="593934" cy="335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19" name="Equation" r:id="rId8" imgW="292100" imgH="165100" progId="Equation.3">
                  <p:embed/>
                </p:oleObj>
              </mc:Choice>
              <mc:Fallback>
                <p:oleObj name="Equation" r:id="rId8" imgW="292100" imgH="1651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11637" y="2311708"/>
                        <a:ext cx="593934" cy="335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6543510" y="2311708"/>
          <a:ext cx="14414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20" name="Equation" r:id="rId10" imgW="711200" imgH="165100" progId="Equation.3">
                  <p:embed/>
                </p:oleObj>
              </mc:Choice>
              <mc:Fallback>
                <p:oleObj name="Equation" r:id="rId10" imgW="711200" imgH="1651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43510" y="2311708"/>
                        <a:ext cx="1441450" cy="33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5" descr="MCj04359410000[1]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007997" y="3120418"/>
            <a:ext cx="1184929" cy="819127"/>
          </a:xfrm>
          <a:prstGeom prst="rect">
            <a:avLst/>
          </a:prstGeom>
          <a:noFill/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392" y="3493544"/>
            <a:ext cx="3966936" cy="387273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354" y="4127907"/>
            <a:ext cx="7035694" cy="308437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5" y="5349422"/>
            <a:ext cx="2489200" cy="5461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28558" y="5293803"/>
            <a:ext cx="4464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can not be represented as combination </a:t>
            </a:r>
          </a:p>
          <a:p>
            <a:r>
              <a:rPr lang="en-US">
                <a:solidFill>
                  <a:schemeClr val="accent3"/>
                </a:solidFill>
              </a:rPr>
              <a:t>of constant functions and identity</a:t>
            </a:r>
          </a:p>
        </p:txBody>
      </p:sp>
    </p:spTree>
    <p:extLst>
      <p:ext uri="{BB962C8B-B14F-4D97-AF65-F5344CB8AC3E}">
        <p14:creationId xmlns:p14="http://schemas.microsoft.com/office/powerpoint/2010/main" val="348549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Existential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008000"/>
                </a:solidFill>
              </a:rPr>
              <a:t>Non-Malleable Codes </a:t>
            </a:r>
            <a:r>
              <a:rPr lang="en-US"/>
              <a:t>(ICS 2010)</a:t>
            </a:r>
          </a:p>
          <a:p>
            <a:pPr marL="0" indent="0">
              <a:buNone/>
            </a:pPr>
            <a:r>
              <a:rPr lang="en-US" err="1"/>
              <a:t>S.Dziembowski</a:t>
            </a:r>
            <a:r>
              <a:rPr lang="en-US"/>
              <a:t>, </a:t>
            </a:r>
            <a:r>
              <a:rPr lang="en-US" err="1"/>
              <a:t>K.Pietrzak</a:t>
            </a:r>
            <a:r>
              <a:rPr lang="en-US"/>
              <a:t> and </a:t>
            </a:r>
            <a:r>
              <a:rPr lang="en-US" err="1"/>
              <a:t>D.Wichs</a:t>
            </a:r>
            <a:endParaRPr lang="en-US"/>
          </a:p>
          <a:p>
            <a:r>
              <a:rPr lang="en-US"/>
              <a:t>Existence of codes for small enough manipulation families via probabilistic argument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54" y="3986288"/>
            <a:ext cx="3416300" cy="46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28456" y="4036483"/>
            <a:ext cx="3463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Where n is a size of </a:t>
            </a:r>
            <a:r>
              <a:rPr lang="en-US" err="1">
                <a:solidFill>
                  <a:srgbClr val="000000"/>
                </a:solidFill>
              </a:rPr>
              <a:t>codeword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83" y="5268383"/>
            <a:ext cx="4697488" cy="39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3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352043"/>
            <a:ext cx="8042276" cy="1336956"/>
          </a:xfrm>
        </p:spPr>
        <p:txBody>
          <a:bodyPr>
            <a:normAutofit/>
          </a:bodyPr>
          <a:lstStyle/>
          <a:p>
            <a:r>
              <a:rPr lang="en-US"/>
              <a:t>Split State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129993"/>
            <a:ext cx="8042276" cy="43434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Brief reminder of the model:</a:t>
            </a:r>
          </a:p>
          <a:p>
            <a:pPr marL="0" indent="0">
              <a:buNone/>
            </a:pPr>
            <a:r>
              <a:rPr lang="en-US" b="1" i="1" err="1">
                <a:solidFill>
                  <a:srgbClr val="7EB606"/>
                </a:solidFill>
              </a:rPr>
              <a:t>Enc</a:t>
            </a:r>
            <a:r>
              <a:rPr lang="en-US" b="1" i="1">
                <a:solidFill>
                  <a:srgbClr val="7EB606"/>
                </a:solidFill>
              </a:rPr>
              <a:t>(m)= L , R </a:t>
            </a:r>
          </a:p>
          <a:p>
            <a:pPr marL="0" indent="0">
              <a:buNone/>
            </a:pPr>
            <a:r>
              <a:rPr lang="en-US"/>
              <a:t>Manipulation functions </a:t>
            </a:r>
            <a:r>
              <a:rPr lang="en-US" b="1" i="1">
                <a:solidFill>
                  <a:srgbClr val="7EB606"/>
                </a:solidFill>
              </a:rPr>
              <a:t>(</a:t>
            </a:r>
            <a:r>
              <a:rPr lang="en-US" b="1" i="1" err="1">
                <a:solidFill>
                  <a:srgbClr val="7EB606"/>
                </a:solidFill>
              </a:rPr>
              <a:t>f,g</a:t>
            </a:r>
            <a:r>
              <a:rPr lang="en-US" b="1" i="1">
                <a:solidFill>
                  <a:srgbClr val="7EB606"/>
                </a:solidFill>
              </a:rPr>
              <a:t>)</a:t>
            </a:r>
            <a:r>
              <a:rPr lang="en-US"/>
              <a:t> are any arbitrary functions, </a:t>
            </a:r>
          </a:p>
          <a:p>
            <a:pPr marL="0" indent="0">
              <a:buNone/>
            </a:pPr>
            <a:r>
              <a:rPr lang="en-US" b="1" i="1" err="1">
                <a:solidFill>
                  <a:srgbClr val="7EB606"/>
                </a:solidFill>
              </a:rPr>
              <a:t>f,g</a:t>
            </a:r>
            <a:r>
              <a:rPr lang="en-US"/>
              <a:t> are applied separately to </a:t>
            </a:r>
            <a:r>
              <a:rPr lang="en-US" b="1" i="1">
                <a:solidFill>
                  <a:srgbClr val="7EB606"/>
                </a:solidFill>
              </a:rPr>
              <a:t>L</a:t>
            </a:r>
            <a:r>
              <a:rPr lang="en-US"/>
              <a:t> and </a:t>
            </a:r>
            <a:r>
              <a:rPr lang="en-US" b="1" i="1">
                <a:solidFill>
                  <a:srgbClr val="7EB606"/>
                </a:solidFill>
              </a:rPr>
              <a:t>R</a:t>
            </a:r>
            <a:r>
              <a:rPr lang="en-US"/>
              <a:t> :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52089" y="4051908"/>
            <a:ext cx="11732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09213B"/>
                </a:solidFill>
              </a:rPr>
              <a:t>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52089" y="5063700"/>
            <a:ext cx="4623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9213B"/>
                </a:solidFill>
              </a:rPr>
              <a:t>R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326184" y="4217034"/>
            <a:ext cx="1257905" cy="34287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326184" y="5184653"/>
            <a:ext cx="1257905" cy="342870"/>
          </a:xfrm>
          <a:prstGeom prst="rightArrow">
            <a:avLst/>
          </a:prstGeom>
          <a:solidFill>
            <a:srgbClr val="9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80033" y="4051908"/>
            <a:ext cx="11732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09213B"/>
                </a:solidFill>
              </a:rPr>
              <a:t>L’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72775" y="5063700"/>
            <a:ext cx="5908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9213B"/>
                </a:solidFill>
              </a:rPr>
              <a:t>R’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49517" y="3821075"/>
            <a:ext cx="532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6"/>
                </a:solidFill>
              </a:rPr>
              <a:t>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25327" y="4735866"/>
            <a:ext cx="532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</a:rPr>
              <a:t>g</a:t>
            </a:r>
          </a:p>
          <a:p>
            <a:endParaRPr lang="en-US" sz="240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46422" y="4602035"/>
            <a:ext cx="2534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9213B"/>
                </a:solidFill>
              </a:rPr>
              <a:t>Dec(L’,R’)=m’</a:t>
            </a:r>
            <a:endParaRPr lang="en-US" sz="2000">
              <a:solidFill>
                <a:srgbClr val="09213B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5385" y="4599877"/>
            <a:ext cx="1412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err="1">
                <a:solidFill>
                  <a:schemeClr val="tx2"/>
                </a:solidFill>
              </a:rPr>
              <a:t>Enc</a:t>
            </a:r>
            <a:r>
              <a:rPr lang="en-US" sz="2800">
                <a:solidFill>
                  <a:schemeClr val="tx2"/>
                </a:solidFill>
              </a:rPr>
              <a:t>(m)</a:t>
            </a:r>
          </a:p>
        </p:txBody>
      </p:sp>
      <p:sp>
        <p:nvSpPr>
          <p:cNvPr id="20" name="Right Arrow 19"/>
          <p:cNvSpPr/>
          <p:nvPr/>
        </p:nvSpPr>
        <p:spPr>
          <a:xfrm rot="19765072">
            <a:off x="1977385" y="4451420"/>
            <a:ext cx="642191" cy="296914"/>
          </a:xfrm>
          <a:prstGeom prst="rightArrow">
            <a:avLst/>
          </a:prstGeom>
          <a:solidFill>
            <a:srgbClr val="599D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475326">
            <a:off x="1979173" y="5036196"/>
            <a:ext cx="642191" cy="296914"/>
          </a:xfrm>
          <a:prstGeom prst="rightArrow">
            <a:avLst/>
          </a:prstGeom>
          <a:solidFill>
            <a:srgbClr val="599D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9765072">
            <a:off x="5280213" y="5033764"/>
            <a:ext cx="642191" cy="296914"/>
          </a:xfrm>
          <a:prstGeom prst="rightArrow">
            <a:avLst/>
          </a:prstGeom>
          <a:solidFill>
            <a:srgbClr val="599D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475326">
            <a:off x="5256405" y="4438408"/>
            <a:ext cx="638533" cy="296914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120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78"/>
    </mc:Choice>
    <mc:Fallback xmlns="">
      <p:transition spd="slow" advTm="18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352043"/>
            <a:ext cx="8042276" cy="1336956"/>
          </a:xfrm>
        </p:spPr>
        <p:txBody>
          <a:bodyPr>
            <a:normAutofit/>
          </a:bodyPr>
          <a:lstStyle/>
          <a:p>
            <a:r>
              <a:rPr lang="en-US"/>
              <a:t>t-Split State Model</a:t>
            </a:r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13</a:t>
            </a:fld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318322" y="1800584"/>
            <a:ext cx="1257905" cy="34287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318322" y="2707020"/>
            <a:ext cx="1257905" cy="342870"/>
          </a:xfrm>
          <a:prstGeom prst="rightArrow">
            <a:avLst/>
          </a:prstGeom>
          <a:solidFill>
            <a:srgbClr val="9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8405058">
            <a:off x="1920794" y="2507733"/>
            <a:ext cx="642191" cy="296914"/>
          </a:xfrm>
          <a:prstGeom prst="rightArrow">
            <a:avLst/>
          </a:prstGeom>
          <a:solidFill>
            <a:srgbClr val="599D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8964976">
            <a:off x="5504277" y="3989059"/>
            <a:ext cx="642191" cy="296914"/>
          </a:xfrm>
          <a:prstGeom prst="rightArrow">
            <a:avLst/>
          </a:prstGeom>
          <a:solidFill>
            <a:srgbClr val="599D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2227002">
            <a:off x="5516006" y="2444266"/>
            <a:ext cx="638533" cy="296914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784" y="1800584"/>
            <a:ext cx="457200" cy="393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484" y="2656190"/>
            <a:ext cx="469900" cy="393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84" y="4417993"/>
            <a:ext cx="419100" cy="393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385" y="1800584"/>
            <a:ext cx="457200" cy="495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385" y="2592722"/>
            <a:ext cx="469900" cy="495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385" y="4390773"/>
            <a:ext cx="419100" cy="495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12" y="1524208"/>
            <a:ext cx="368300" cy="4318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12" y="2463930"/>
            <a:ext cx="381000" cy="4318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4" y="3124071"/>
            <a:ext cx="1397243" cy="403891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81880" y="3646580"/>
            <a:ext cx="791030" cy="164798"/>
          </a:xfrm>
          <a:prstGeom prst="rect">
            <a:avLst/>
          </a:prstGeom>
        </p:spPr>
      </p:pic>
      <p:sp>
        <p:nvSpPr>
          <p:cNvPr id="33" name="Right Arrow 32"/>
          <p:cNvSpPr/>
          <p:nvPr/>
        </p:nvSpPr>
        <p:spPr>
          <a:xfrm>
            <a:off x="3318322" y="4402373"/>
            <a:ext cx="1257905" cy="342870"/>
          </a:xfrm>
          <a:prstGeom prst="rightArrow">
            <a:avLst/>
          </a:prstGeom>
          <a:solidFill>
            <a:srgbClr val="9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312" y="4116211"/>
            <a:ext cx="330200" cy="4318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43" y="3177431"/>
            <a:ext cx="2601529" cy="437326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56492" y="3646581"/>
            <a:ext cx="791030" cy="164798"/>
          </a:xfrm>
          <a:prstGeom prst="rect">
            <a:avLst/>
          </a:prstGeom>
        </p:spPr>
      </p:pic>
      <p:sp>
        <p:nvSpPr>
          <p:cNvPr id="37" name="Right Arrow 36"/>
          <p:cNvSpPr/>
          <p:nvPr/>
        </p:nvSpPr>
        <p:spPr>
          <a:xfrm rot="20297637">
            <a:off x="2108915" y="2853835"/>
            <a:ext cx="642191" cy="296914"/>
          </a:xfrm>
          <a:prstGeom prst="rightArrow">
            <a:avLst/>
          </a:prstGeom>
          <a:solidFill>
            <a:srgbClr val="599D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107057">
            <a:off x="2110574" y="3379505"/>
            <a:ext cx="642191" cy="296914"/>
          </a:xfrm>
          <a:prstGeom prst="rightArrow">
            <a:avLst/>
          </a:prstGeom>
          <a:solidFill>
            <a:srgbClr val="599D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3378881">
            <a:off x="1930249" y="3815822"/>
            <a:ext cx="642191" cy="296914"/>
          </a:xfrm>
          <a:prstGeom prst="rightArrow">
            <a:avLst/>
          </a:prstGeom>
          <a:solidFill>
            <a:srgbClr val="599D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1188614">
            <a:off x="5304785" y="2927196"/>
            <a:ext cx="638533" cy="296914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20260018">
            <a:off x="5303740" y="3466299"/>
            <a:ext cx="638533" cy="296914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1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A0EFF-063B-2649-AD8A-E54534AB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462698"/>
            <a:ext cx="8042276" cy="1336956"/>
          </a:xfrm>
        </p:spPr>
        <p:txBody>
          <a:bodyPr/>
          <a:lstStyle/>
          <a:p>
            <a:r>
              <a:rPr lang="en-US" dirty="0"/>
              <a:t>Let’s Try To Build 2 State NMC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3AD7B-232E-5048-89C9-1F5BF551F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45D15-3CAC-6743-BADF-FC39EAFFB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29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Could Secret Sharing Work?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43" y="2827563"/>
            <a:ext cx="2108200" cy="368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17" y="4429578"/>
            <a:ext cx="1940983" cy="8616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1620" y="3822095"/>
            <a:ext cx="186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Attack example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394983" y="4429578"/>
            <a:ext cx="1536096" cy="861607"/>
          </a:xfrm>
          <a:prstGeom prst="rightArrow">
            <a:avLst/>
          </a:prstGeom>
          <a:solidFill>
            <a:srgbClr val="FF8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667" y="4663622"/>
            <a:ext cx="3254223" cy="373932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12" y="2127612"/>
            <a:ext cx="2594731" cy="387595"/>
          </a:xfrm>
          <a:prstGeom prst="rect">
            <a:avLst/>
          </a:prstGeom>
        </p:spPr>
      </p:pic>
      <p:sp>
        <p:nvSpPr>
          <p:cNvPr id="14" name="Bent Arrow 13"/>
          <p:cNvSpPr/>
          <p:nvPr/>
        </p:nvSpPr>
        <p:spPr>
          <a:xfrm rot="5400000">
            <a:off x="6220276" y="2352523"/>
            <a:ext cx="1602015" cy="2552095"/>
          </a:xfrm>
          <a:prstGeom prst="bentArrow">
            <a:avLst>
              <a:gd name="adj1" fmla="val 15940"/>
              <a:gd name="adj2" fmla="val 25000"/>
              <a:gd name="adj3" fmla="val 25000"/>
              <a:gd name="adj4" fmla="val 43750"/>
            </a:avLst>
          </a:prstGeom>
          <a:solidFill>
            <a:srgbClr val="FF8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17524" y="5684764"/>
            <a:ext cx="5972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function </a:t>
            </a:r>
            <a:r>
              <a:rPr lang="en-US" b="1"/>
              <a:t>h</a:t>
            </a:r>
            <a:r>
              <a:rPr lang="en-US"/>
              <a:t> can not be represented as combination of </a:t>
            </a:r>
          </a:p>
          <a:p>
            <a:r>
              <a:rPr lang="en-US"/>
              <a:t>identity and constant functions</a:t>
            </a:r>
          </a:p>
        </p:txBody>
      </p:sp>
    </p:spTree>
    <p:extLst>
      <p:ext uri="{BB962C8B-B14F-4D97-AF65-F5344CB8AC3E}">
        <p14:creationId xmlns:p14="http://schemas.microsoft.com/office/powerpoint/2010/main" val="355039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4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6" y="171508"/>
            <a:ext cx="8042276" cy="1336956"/>
          </a:xfrm>
        </p:spPr>
        <p:txBody>
          <a:bodyPr/>
          <a:lstStyle/>
          <a:p>
            <a:r>
              <a:rPr lang="en-US" dirty="0"/>
              <a:t>Could the Inner Product Work?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Non-Malleable Codes from Two-Source Extractors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44" y="3000859"/>
            <a:ext cx="6800396" cy="426977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43" y="2369742"/>
            <a:ext cx="929989" cy="3355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1809" y="3689048"/>
            <a:ext cx="186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Attack example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338286" y="4818748"/>
            <a:ext cx="1197428" cy="846667"/>
          </a:xfrm>
          <a:prstGeom prst="rightArrow">
            <a:avLst/>
          </a:prstGeom>
          <a:solidFill>
            <a:srgbClr val="FF8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810" y="5035687"/>
            <a:ext cx="3487815" cy="351633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03" y="4818748"/>
            <a:ext cx="2022392" cy="929483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03" y="4246638"/>
            <a:ext cx="1670911" cy="341777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5214016">
            <a:off x="7055349" y="3963873"/>
            <a:ext cx="1602731" cy="540421"/>
          </a:xfrm>
          <a:prstGeom prst="rightArrow">
            <a:avLst/>
          </a:prstGeom>
          <a:solidFill>
            <a:srgbClr val="FF8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318392"/>
            <a:ext cx="8042276" cy="1336956"/>
          </a:xfrm>
        </p:spPr>
        <p:txBody>
          <a:bodyPr/>
          <a:lstStyle/>
          <a:p>
            <a:r>
              <a:rPr lang="en-US" dirty="0"/>
              <a:t>Could Extractors on the Smaller Field Work?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Non-Malleable Codes from Two-Source Extractors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6505" y="3238287"/>
            <a:ext cx="5075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That is still not enough. Attack example: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47160" y="3925804"/>
          <a:ext cx="3470842" cy="50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25" name="Equation" r:id="rId3" imgW="1790700" imgH="215900" progId="Equation.3">
                  <p:embed/>
                </p:oleObj>
              </mc:Choice>
              <mc:Fallback>
                <p:oleObj name="Equation" r:id="rId3" imgW="17907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7160" y="3925804"/>
                        <a:ext cx="3470842" cy="508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923255" y="3913709"/>
          <a:ext cx="344646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26" name="Equation" r:id="rId5" imgW="1778000" imgH="215900" progId="Equation.3">
                  <p:embed/>
                </p:oleObj>
              </mc:Choice>
              <mc:Fallback>
                <p:oleObj name="Equation" r:id="rId5" imgW="17780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23255" y="3913709"/>
                        <a:ext cx="3446462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05" y="2594068"/>
            <a:ext cx="7178905" cy="408018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57" y="4902200"/>
            <a:ext cx="5578338" cy="897385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05" y="1937657"/>
            <a:ext cx="954012" cy="32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3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Game Based Definition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93772" y="3442535"/>
            <a:ext cx="1318380" cy="798286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NMC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104422" y="3607665"/>
            <a:ext cx="520095" cy="5442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86645" y="3572722"/>
            <a:ext cx="5477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9213B"/>
                </a:solidFill>
              </a:rPr>
              <a:t>M</a:t>
            </a:r>
          </a:p>
        </p:txBody>
      </p:sp>
      <p:pic>
        <p:nvPicPr>
          <p:cNvPr id="9" name="Picture 5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7223" y="2460794"/>
            <a:ext cx="1184929" cy="819127"/>
          </a:xfrm>
          <a:prstGeom prst="rect">
            <a:avLst/>
          </a:prstGeom>
          <a:noFill/>
        </p:spPr>
      </p:pic>
      <p:sp>
        <p:nvSpPr>
          <p:cNvPr id="10" name="Right Arrow 9"/>
          <p:cNvSpPr/>
          <p:nvPr/>
        </p:nvSpPr>
        <p:spPr>
          <a:xfrm rot="18900000">
            <a:off x="4142783" y="3009728"/>
            <a:ext cx="592667" cy="33212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213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82154" y="2634670"/>
            <a:ext cx="99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9213B"/>
                </a:solidFill>
              </a:rPr>
              <a:t>*same*</a:t>
            </a:r>
          </a:p>
        </p:txBody>
      </p:sp>
      <p:sp>
        <p:nvSpPr>
          <p:cNvPr id="12" name="Right Arrow 11"/>
          <p:cNvSpPr/>
          <p:nvPr/>
        </p:nvSpPr>
        <p:spPr>
          <a:xfrm rot="20542807">
            <a:off x="4312766" y="3501277"/>
            <a:ext cx="788340" cy="33212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213B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286725" y="3985887"/>
            <a:ext cx="2010888" cy="33212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213B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68236" y="3318091"/>
            <a:ext cx="113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69261" y="3924927"/>
                <a:ext cx="16732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2000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000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261" y="3924927"/>
                <a:ext cx="1673287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/>
              <p:cNvSpPr/>
              <p:nvPr/>
            </p:nvSpPr>
            <p:spPr>
              <a:xfrm>
                <a:off x="5806336" y="1444532"/>
                <a:ext cx="2969318" cy="660039"/>
              </a:xfrm>
              <a:prstGeom prst="wedgeRoundRectCallout">
                <a:avLst>
                  <a:gd name="adj1" fmla="val -71751"/>
                  <a:gd name="adj2" fmla="val 137219"/>
                  <a:gd name="adj3" fmla="val 16667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if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l-PL" dirty="0">
                    <a:solidFill>
                      <a:srgbClr val="000000"/>
                    </a:solidFill>
                  </a:rPr>
                  <a:t> 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" name="Rounded Rectangular Callout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336" y="1444532"/>
                <a:ext cx="2969318" cy="660039"/>
              </a:xfrm>
              <a:prstGeom prst="wedgeRoundRectCallout">
                <a:avLst>
                  <a:gd name="adj1" fmla="val -71751"/>
                  <a:gd name="adj2" fmla="val 137219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ular Callout 16"/>
              <p:cNvSpPr/>
              <p:nvPr/>
            </p:nvSpPr>
            <p:spPr>
              <a:xfrm>
                <a:off x="6103609" y="2694599"/>
                <a:ext cx="2969318" cy="660039"/>
              </a:xfrm>
              <a:prstGeom prst="wedgeRoundRectCallout">
                <a:avLst>
                  <a:gd name="adj1" fmla="val -62383"/>
                  <a:gd name="adj2" fmla="val 76746"/>
                  <a:gd name="adj3" fmla="val 16667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if  </a:t>
                </a:r>
                <a14:m>
                  <m:oMath xmlns:m="http://schemas.openxmlformats.org/officeDocument/2006/math">
                    <m:r>
                      <a:rPr lang="pl-PL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𝐷𝑒𝑐</m:t>
                    </m:r>
                    <m:d>
                      <m:dPr>
                        <m:ctrlPr>
                          <a:rPr lang="pl-P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pl-PL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  <m:r>
                      <a:rPr lang="pl-PL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⊥</m:t>
                    </m:r>
                    <m:r>
                      <a:rPr lang="pl-PL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7" name="Rounded Rectangular Callout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609" y="2694599"/>
                <a:ext cx="2969318" cy="660039"/>
              </a:xfrm>
              <a:prstGeom prst="wedgeRoundRectCallout">
                <a:avLst>
                  <a:gd name="adj1" fmla="val -62383"/>
                  <a:gd name="adj2" fmla="val 76746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/>
              <p:cNvSpPr/>
              <p:nvPr/>
            </p:nvSpPr>
            <p:spPr>
              <a:xfrm>
                <a:off x="4868167" y="5031549"/>
                <a:ext cx="3723383" cy="660039"/>
              </a:xfrm>
              <a:prstGeom prst="wedgeRoundRectCallout">
                <a:avLst>
                  <a:gd name="adj1" fmla="val 6417"/>
                  <a:gd name="adj2" fmla="val -163715"/>
                  <a:gd name="adj3" fmla="val 16667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if  </a:t>
                </a:r>
                <a14:m>
                  <m:oMath xmlns:m="http://schemas.openxmlformats.org/officeDocument/2006/math">
                    <m:r>
                      <a:rPr lang="pl-PL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𝐷𝑒𝑐</m:t>
                    </m:r>
                    <m:d>
                      <m:dPr>
                        <m:ctrlPr>
                          <a:rPr lang="pl-PL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pl-PL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  <m:r>
                      <a:rPr lang="pl-PL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pl-PL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∧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" name="Rounded Rectangular Callou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167" y="5031549"/>
                <a:ext cx="3723383" cy="660039"/>
              </a:xfrm>
              <a:prstGeom prst="wedgeRoundRectCallout">
                <a:avLst>
                  <a:gd name="adj1" fmla="val 6417"/>
                  <a:gd name="adj2" fmla="val -163715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831461" y="4574572"/>
            <a:ext cx="392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3"/>
                </a:solidFill>
              </a:rPr>
              <a:t>Adversary has to guess 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5CC10-8377-5346-B36A-9D4C5D0D2BB8}"/>
              </a:ext>
            </a:extLst>
          </p:cNvPr>
          <p:cNvSpPr txBox="1"/>
          <p:nvPr/>
        </p:nvSpPr>
        <p:spPr>
          <a:xfrm>
            <a:off x="1404920" y="1546277"/>
            <a:ext cx="2439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Super-Strong Variant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57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65"/>
    </mc:Choice>
    <mc:Fallback xmlns="">
      <p:transition spd="slow" advTm="72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1" grpId="0"/>
      <p:bldP spid="12" grpId="0" animBg="1"/>
      <p:bldP spid="13" grpId="0" animBg="1"/>
      <p:bldP spid="14" grpId="0"/>
      <p:bldP spid="15" grpId="0"/>
      <p:bldP spid="16" grpId="0" animBg="1"/>
      <p:bldP spid="17" grpId="0" animBg="1"/>
      <p:bldP spid="18" grpId="0" animBg="1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Continuous NMC</a:t>
            </a:r>
            <a:r>
              <a:rPr lang="pl-PL"/>
              <a:t> </a:t>
            </a:r>
            <a:br>
              <a:rPr lang="pl-PL"/>
            </a:b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05812" y="2664466"/>
            <a:ext cx="935436" cy="6335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NMC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191445" y="2807058"/>
            <a:ext cx="369025" cy="43194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1180" y="2823226"/>
            <a:ext cx="267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09213B"/>
                </a:solidFill>
              </a:rPr>
              <a:t>*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71671" y="1737740"/>
            <a:ext cx="935436" cy="6335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NMC’</a:t>
            </a:r>
          </a:p>
        </p:txBody>
      </p:sp>
      <p:sp>
        <p:nvSpPr>
          <p:cNvPr id="22" name="Right Arrow 21"/>
          <p:cNvSpPr/>
          <p:nvPr/>
        </p:nvSpPr>
        <p:spPr>
          <a:xfrm rot="19992814">
            <a:off x="2534417" y="2378170"/>
            <a:ext cx="1391265" cy="3009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735222" y="1626047"/>
            <a:ext cx="1661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>
                <a:solidFill>
                  <a:srgbClr val="C00000"/>
                </a:solidFill>
              </a:rPr>
              <a:t>Same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>
                <a:solidFill>
                  <a:srgbClr val="C00000"/>
                </a:solidFill>
              </a:rPr>
              <a:t>Error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>
                <a:solidFill>
                  <a:srgbClr val="C00000"/>
                </a:solidFill>
              </a:rPr>
              <a:t>Codeword’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6BB94E9-7A15-F541-93E4-A4CF771A4366}"/>
              </a:ext>
            </a:extLst>
          </p:cNvPr>
          <p:cNvSpPr/>
          <p:nvPr/>
        </p:nvSpPr>
        <p:spPr>
          <a:xfrm>
            <a:off x="5046224" y="2905056"/>
            <a:ext cx="692997" cy="43752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213B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5042225" y="1835738"/>
            <a:ext cx="692997" cy="43752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213B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02F2D5-0CFC-1E43-A2CF-FEECD87E5AB4}"/>
              </a:ext>
            </a:extLst>
          </p:cNvPr>
          <p:cNvSpPr/>
          <p:nvPr/>
        </p:nvSpPr>
        <p:spPr>
          <a:xfrm>
            <a:off x="3975670" y="2807058"/>
            <a:ext cx="935436" cy="6335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NMC’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8D1EB68-5099-3A45-8717-FD77C2822326}"/>
              </a:ext>
            </a:extLst>
          </p:cNvPr>
          <p:cNvSpPr/>
          <p:nvPr/>
        </p:nvSpPr>
        <p:spPr>
          <a:xfrm>
            <a:off x="2580406" y="2938046"/>
            <a:ext cx="1391265" cy="3009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0CA1A28-6E83-B442-B8BC-0A96378C8F57}"/>
              </a:ext>
            </a:extLst>
          </p:cNvPr>
          <p:cNvSpPr/>
          <p:nvPr/>
        </p:nvSpPr>
        <p:spPr>
          <a:xfrm>
            <a:off x="4955463" y="4885516"/>
            <a:ext cx="692997" cy="43752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213B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DE772B-1807-D343-A5C9-EA96534D028F}"/>
              </a:ext>
            </a:extLst>
          </p:cNvPr>
          <p:cNvSpPr/>
          <p:nvPr/>
        </p:nvSpPr>
        <p:spPr>
          <a:xfrm>
            <a:off x="3884909" y="4787518"/>
            <a:ext cx="935436" cy="6335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NMC’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9BAD6537-2C6E-AB4D-BC04-D9E975050830}"/>
              </a:ext>
            </a:extLst>
          </p:cNvPr>
          <p:cNvSpPr/>
          <p:nvPr/>
        </p:nvSpPr>
        <p:spPr>
          <a:xfrm rot="2614477">
            <a:off x="2224667" y="3963815"/>
            <a:ext cx="1938571" cy="2248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DA59E-76E0-2E4E-82C6-F1E3B80A74BE}"/>
              </a:ext>
            </a:extLst>
          </p:cNvPr>
          <p:cNvSpPr txBox="1"/>
          <p:nvPr/>
        </p:nvSpPr>
        <p:spPr>
          <a:xfrm>
            <a:off x="4238853" y="391977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9" name="Picture 5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6848" y="2741832"/>
            <a:ext cx="940356" cy="650057"/>
          </a:xfrm>
          <a:prstGeom prst="rect">
            <a:avLst/>
          </a:prstGeom>
          <a:noFill/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84D806A-8F82-864A-A8BA-4A760181760A}"/>
              </a:ext>
            </a:extLst>
          </p:cNvPr>
          <p:cNvSpPr txBox="1"/>
          <p:nvPr/>
        </p:nvSpPr>
        <p:spPr>
          <a:xfrm>
            <a:off x="5749684" y="2628762"/>
            <a:ext cx="1661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>
                <a:solidFill>
                  <a:srgbClr val="C00000"/>
                </a:solidFill>
              </a:rPr>
              <a:t>Same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>
                <a:solidFill>
                  <a:srgbClr val="C00000"/>
                </a:solidFill>
              </a:rPr>
              <a:t>Error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>
                <a:solidFill>
                  <a:srgbClr val="C00000"/>
                </a:solidFill>
              </a:rPr>
              <a:t>Codeword’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1CEC14-AC6A-1641-9357-8F9B99177B04}"/>
              </a:ext>
            </a:extLst>
          </p:cNvPr>
          <p:cNvSpPr txBox="1"/>
          <p:nvPr/>
        </p:nvSpPr>
        <p:spPr>
          <a:xfrm>
            <a:off x="5629593" y="4647140"/>
            <a:ext cx="1661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>
                <a:solidFill>
                  <a:srgbClr val="C00000"/>
                </a:solidFill>
              </a:rPr>
              <a:t>Same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>
                <a:solidFill>
                  <a:srgbClr val="C00000"/>
                </a:solidFill>
              </a:rPr>
              <a:t>Error</a:t>
            </a:r>
          </a:p>
          <a:p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en-US" sz="2000" dirty="0">
                <a:solidFill>
                  <a:srgbClr val="C00000"/>
                </a:solidFill>
              </a:rPr>
              <a:t>Codeword’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0C1CC-52E4-6641-B99C-2C378CC97A31}"/>
              </a:ext>
            </a:extLst>
          </p:cNvPr>
          <p:cNvSpPr txBox="1"/>
          <p:nvPr/>
        </p:nvSpPr>
        <p:spPr>
          <a:xfrm>
            <a:off x="549275" y="5714242"/>
            <a:ext cx="767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Adversary can continue this until he gets detected i.e. outputs </a:t>
            </a:r>
            <a:r>
              <a:rPr lang="en-US">
                <a:solidFill>
                  <a:schemeClr val="accent6"/>
                </a:solidFill>
              </a:rPr>
              <a:t>ERROR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296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38"/>
    </mc:Choice>
    <mc:Fallback xmlns="">
      <p:transition spd="slow" advTm="25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21" grpId="0" animBg="1"/>
      <p:bldP spid="22" grpId="0" animBg="1"/>
      <p:bldP spid="30" grpId="0"/>
      <p:bldP spid="20" grpId="0" animBg="1"/>
      <p:bldP spid="1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" grpId="0"/>
      <p:bldP spid="36" grpId="0"/>
      <p:bldP spid="37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0"/>
            <a:ext cx="8042276" cy="1336956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941" y="1911988"/>
            <a:ext cx="8042276" cy="4343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 to NMC</a:t>
            </a:r>
          </a:p>
          <a:p>
            <a:endParaRPr lang="en-US" dirty="0"/>
          </a:p>
          <a:p>
            <a:r>
              <a:rPr lang="en-US" dirty="0"/>
              <a:t>Impossibilities, Learning, </a:t>
            </a:r>
            <a:br>
              <a:rPr lang="en-US" dirty="0"/>
            </a:br>
            <a:r>
              <a:rPr lang="en-US" dirty="0"/>
              <a:t>Construction</a:t>
            </a:r>
          </a:p>
          <a:p>
            <a:endParaRPr lang="en-US" dirty="0"/>
          </a:p>
          <a:p>
            <a:r>
              <a:rPr lang="en-US" dirty="0"/>
              <a:t>Toy Game</a:t>
            </a:r>
          </a:p>
          <a:p>
            <a:endParaRPr lang="en-US" dirty="0"/>
          </a:p>
          <a:p>
            <a:r>
              <a:rPr lang="en-US" dirty="0"/>
              <a:t>6 Dimensional Synchronous Swimming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2</a:t>
            </a:fld>
            <a:endParaRPr lang="en-US"/>
          </a:p>
        </p:txBody>
      </p:sp>
      <p:sp>
        <p:nvSpPr>
          <p:cNvPr id="4" name="Left Arrow 3"/>
          <p:cNvSpPr/>
          <p:nvPr/>
        </p:nvSpPr>
        <p:spPr>
          <a:xfrm>
            <a:off x="6312587" y="1911988"/>
            <a:ext cx="978408" cy="484632"/>
          </a:xfrm>
          <a:prstGeom prst="leftArrow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5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2"/>
    </mc:Choice>
    <mc:Fallback xmlns="">
      <p:transition spd="slow" advTm="573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C8D45-4BF6-4244-9E75-55D7DA123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54" y="-211593"/>
            <a:ext cx="8042276" cy="1336956"/>
          </a:xfrm>
        </p:spPr>
        <p:txBody>
          <a:bodyPr/>
          <a:lstStyle/>
          <a:p>
            <a:r>
              <a:rPr lang="en-US" dirty="0"/>
              <a:t>Persistent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0CEC4-BFB0-446E-A12A-C1DC97811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302D6-BEAC-450B-88AF-751CD1F94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E71984F-896E-4113-9E40-71A7BA4BD634}"/>
                  </a:ext>
                </a:extLst>
              </p:cNvPr>
              <p:cNvSpPr/>
              <p:nvPr/>
            </p:nvSpPr>
            <p:spPr>
              <a:xfrm>
                <a:off x="937834" y="1297912"/>
                <a:ext cx="1307011" cy="633517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E71984F-896E-4113-9E40-71A7BA4BD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34" y="1297912"/>
                <a:ext cx="1307011" cy="633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31">
            <a:extLst>
              <a:ext uri="{FF2B5EF4-FFF2-40B4-BE49-F238E27FC236}">
                <a16:creationId xmlns:a16="http://schemas.microsoft.com/office/drawing/2014/main" id="{0F32F8E9-F1A3-406E-B72F-1D89788B09BD}"/>
              </a:ext>
            </a:extLst>
          </p:cNvPr>
          <p:cNvSpPr/>
          <p:nvPr/>
        </p:nvSpPr>
        <p:spPr>
          <a:xfrm>
            <a:off x="2445559" y="1474559"/>
            <a:ext cx="1391265" cy="3009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5" descr="MCj04359410000[1]">
            <a:extLst>
              <a:ext uri="{FF2B5EF4-FFF2-40B4-BE49-F238E27FC236}">
                <a16:creationId xmlns:a16="http://schemas.microsoft.com/office/drawing/2014/main" id="{489509B3-2923-4FF3-997E-61E74F8F2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22001" y="1270268"/>
            <a:ext cx="940356" cy="65005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9391C2B-D99D-480F-917D-69DEAD18B233}"/>
                  </a:ext>
                </a:extLst>
              </p:cNvPr>
              <p:cNvSpPr/>
              <p:nvPr/>
            </p:nvSpPr>
            <p:spPr>
              <a:xfrm>
                <a:off x="3901287" y="1296835"/>
                <a:ext cx="1307011" cy="633517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9391C2B-D99D-480F-917D-69DEAD18B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287" y="1296835"/>
                <a:ext cx="1307011" cy="6335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31">
            <a:extLst>
              <a:ext uri="{FF2B5EF4-FFF2-40B4-BE49-F238E27FC236}">
                <a16:creationId xmlns:a16="http://schemas.microsoft.com/office/drawing/2014/main" id="{A8ADD054-A6F2-4654-9FA9-72BE13128C27}"/>
              </a:ext>
            </a:extLst>
          </p:cNvPr>
          <p:cNvSpPr/>
          <p:nvPr/>
        </p:nvSpPr>
        <p:spPr>
          <a:xfrm>
            <a:off x="5279768" y="1513871"/>
            <a:ext cx="1391265" cy="3009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5" descr="MCj04359410000[1]">
            <a:extLst>
              <a:ext uri="{FF2B5EF4-FFF2-40B4-BE49-F238E27FC236}">
                <a16:creationId xmlns:a16="http://schemas.microsoft.com/office/drawing/2014/main" id="{5DE47545-D05D-4B79-972C-0F93FD95F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6210" y="1309580"/>
            <a:ext cx="940356" cy="65005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8AEE6C-6C6D-4B10-9B8F-19C9A6E841C2}"/>
                  </a:ext>
                </a:extLst>
              </p:cNvPr>
              <p:cNvSpPr/>
              <p:nvPr/>
            </p:nvSpPr>
            <p:spPr>
              <a:xfrm>
                <a:off x="6767807" y="1311913"/>
                <a:ext cx="1307011" cy="633517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F8AEE6C-6C6D-4B10-9B8F-19C9A6E84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807" y="1311913"/>
                <a:ext cx="1307011" cy="6335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EC95FA5-08C3-E444-96D4-E0421F07C297}"/>
              </a:ext>
            </a:extLst>
          </p:cNvPr>
          <p:cNvSpPr txBox="1"/>
          <p:nvPr/>
        </p:nvSpPr>
        <p:spPr>
          <a:xfrm>
            <a:off x="1087876" y="5260032"/>
            <a:ext cx="5942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Persistent CNMC in 2 split state was given in AKO’17.</a:t>
            </a:r>
          </a:p>
          <a:p>
            <a:r>
              <a:rPr lang="en-US" dirty="0"/>
              <a:t>It’s much weaker model.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7326CCF-F46B-F444-BC75-83002CBD595E}"/>
                  </a:ext>
                </a:extLst>
              </p:cNvPr>
              <p:cNvSpPr/>
              <p:nvPr/>
            </p:nvSpPr>
            <p:spPr>
              <a:xfrm>
                <a:off x="937834" y="3121655"/>
                <a:ext cx="1307011" cy="633517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7326CCF-F46B-F444-BC75-83002CBD5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34" y="3121655"/>
                <a:ext cx="1307011" cy="6335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31">
            <a:extLst>
              <a:ext uri="{FF2B5EF4-FFF2-40B4-BE49-F238E27FC236}">
                <a16:creationId xmlns:a16="http://schemas.microsoft.com/office/drawing/2014/main" id="{986BEDC4-2997-3645-AAD2-3CFBD156D962}"/>
              </a:ext>
            </a:extLst>
          </p:cNvPr>
          <p:cNvSpPr/>
          <p:nvPr/>
        </p:nvSpPr>
        <p:spPr>
          <a:xfrm>
            <a:off x="2445559" y="3298302"/>
            <a:ext cx="1391265" cy="3009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5" descr="MCj04359410000[1]">
            <a:extLst>
              <a:ext uri="{FF2B5EF4-FFF2-40B4-BE49-F238E27FC236}">
                <a16:creationId xmlns:a16="http://schemas.microsoft.com/office/drawing/2014/main" id="{AA30E6B0-2CAA-624E-9116-CD5245F36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22001" y="3094011"/>
            <a:ext cx="940356" cy="65005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11EB73C-0118-B44C-8463-40DF8138CCA0}"/>
                  </a:ext>
                </a:extLst>
              </p:cNvPr>
              <p:cNvSpPr/>
              <p:nvPr/>
            </p:nvSpPr>
            <p:spPr>
              <a:xfrm>
                <a:off x="3901287" y="3120578"/>
                <a:ext cx="1307011" cy="633517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11EB73C-0118-B44C-8463-40DF8138C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287" y="3120578"/>
                <a:ext cx="1307011" cy="6335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>
            <a:extLst>
              <a:ext uri="{FF2B5EF4-FFF2-40B4-BE49-F238E27FC236}">
                <a16:creationId xmlns:a16="http://schemas.microsoft.com/office/drawing/2014/main" id="{3E0702C4-5FC5-9F47-8343-557DBAA22B25}"/>
              </a:ext>
            </a:extLst>
          </p:cNvPr>
          <p:cNvSpPr txBox="1">
            <a:spLocks/>
          </p:cNvSpPr>
          <p:nvPr/>
        </p:nvSpPr>
        <p:spPr>
          <a:xfrm>
            <a:off x="499500" y="1784292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vs Resettable</a:t>
            </a:r>
          </a:p>
        </p:txBody>
      </p:sp>
      <p:sp>
        <p:nvSpPr>
          <p:cNvPr id="23" name="Right Arrow 31">
            <a:extLst>
              <a:ext uri="{FF2B5EF4-FFF2-40B4-BE49-F238E27FC236}">
                <a16:creationId xmlns:a16="http://schemas.microsoft.com/office/drawing/2014/main" id="{D374B9C9-EC1D-3F43-9D69-DE744DB48D00}"/>
              </a:ext>
            </a:extLst>
          </p:cNvPr>
          <p:cNvSpPr/>
          <p:nvPr/>
        </p:nvSpPr>
        <p:spPr>
          <a:xfrm>
            <a:off x="2469887" y="4475130"/>
            <a:ext cx="1391265" cy="3009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5" descr="MCj04359410000[1]">
            <a:extLst>
              <a:ext uri="{FF2B5EF4-FFF2-40B4-BE49-F238E27FC236}">
                <a16:creationId xmlns:a16="http://schemas.microsoft.com/office/drawing/2014/main" id="{6497E339-BF45-C64D-B6DA-D3DF3102F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6329" y="4270839"/>
            <a:ext cx="940356" cy="65005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CDCED57-9BF0-C845-A40D-4C87978389D7}"/>
                  </a:ext>
                </a:extLst>
              </p:cNvPr>
              <p:cNvSpPr/>
              <p:nvPr/>
            </p:nvSpPr>
            <p:spPr>
              <a:xfrm>
                <a:off x="3957926" y="4273172"/>
                <a:ext cx="1307011" cy="633517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CDCED57-9BF0-C845-A40D-4C87978389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926" y="4273172"/>
                <a:ext cx="1307011" cy="6335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053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48"/>
    </mc:Choice>
    <mc:Fallback xmlns="">
      <p:transition spd="slow" advTm="92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 animBg="1"/>
      <p:bldP spid="17" grpId="0" animBg="1"/>
      <p:bldP spid="21" grpId="0" animBg="1"/>
      <p:bldP spid="3" grpId="0"/>
      <p:bldP spid="14" grpId="0" animBg="1"/>
      <p:bldP spid="16" grpId="0" animBg="1"/>
      <p:bldP spid="20" grpId="0" animBg="1"/>
      <p:bldP spid="23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0"/>
            <a:ext cx="8042276" cy="1336956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941" y="1911988"/>
            <a:ext cx="8042276" cy="4343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 to NMC</a:t>
            </a:r>
          </a:p>
          <a:p>
            <a:endParaRPr lang="en-US" dirty="0"/>
          </a:p>
          <a:p>
            <a:r>
              <a:rPr lang="en-US" dirty="0"/>
              <a:t>Impossibilities, Learning, </a:t>
            </a:r>
            <a:br>
              <a:rPr lang="en-US" dirty="0"/>
            </a:br>
            <a:r>
              <a:rPr lang="en-US" dirty="0"/>
              <a:t>Construction</a:t>
            </a:r>
          </a:p>
          <a:p>
            <a:endParaRPr lang="en-US" dirty="0"/>
          </a:p>
          <a:p>
            <a:r>
              <a:rPr lang="en-US" dirty="0"/>
              <a:t>Toy Game</a:t>
            </a:r>
          </a:p>
          <a:p>
            <a:endParaRPr lang="en-US" dirty="0"/>
          </a:p>
          <a:p>
            <a:r>
              <a:rPr lang="en-US" dirty="0"/>
              <a:t>6 Dimensional Synchronous Swimming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21</a:t>
            </a:fld>
            <a:endParaRPr lang="en-US"/>
          </a:p>
        </p:txBody>
      </p:sp>
      <p:sp>
        <p:nvSpPr>
          <p:cNvPr id="4" name="Left Arrow 3"/>
          <p:cNvSpPr/>
          <p:nvPr/>
        </p:nvSpPr>
        <p:spPr>
          <a:xfrm>
            <a:off x="6312587" y="3114484"/>
            <a:ext cx="978408" cy="484632"/>
          </a:xfrm>
          <a:prstGeom prst="leftArrow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61A946-6110-B445-A58E-53DDD5D39AAD}"/>
              </a:ext>
            </a:extLst>
          </p:cNvPr>
          <p:cNvSpPr txBox="1"/>
          <p:nvPr/>
        </p:nvSpPr>
        <p:spPr>
          <a:xfrm>
            <a:off x="6513519" y="1990900"/>
            <a:ext cx="777476" cy="338554"/>
          </a:xfrm>
          <a:prstGeom prst="rect">
            <a:avLst/>
          </a:prstGeom>
          <a:noFill/>
          <a:ln>
            <a:solidFill>
              <a:srgbClr val="A53926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82153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7"/>
    </mc:Choice>
    <mc:Fallback xmlns="">
      <p:transition spd="slow" advTm="676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183B9-36A6-E34A-8C1A-8DB499EC0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60" y="3992918"/>
            <a:ext cx="8042276" cy="1336956"/>
          </a:xfrm>
        </p:spPr>
        <p:txBody>
          <a:bodyPr/>
          <a:lstStyle/>
          <a:p>
            <a:r>
              <a:rPr lang="en-US" dirty="0"/>
              <a:t>CNMC is impossible </a:t>
            </a:r>
            <a:br>
              <a:rPr lang="en-US" dirty="0"/>
            </a:br>
            <a:r>
              <a:rPr lang="en-US" dirty="0"/>
              <a:t>without </a:t>
            </a:r>
            <a:r>
              <a:rPr lang="en-US" dirty="0">
                <a:solidFill>
                  <a:srgbClr val="FF0000"/>
                </a:solidFill>
              </a:rPr>
              <a:t>Self-destruct</a:t>
            </a:r>
            <a:r>
              <a:rPr lang="en-US" dirty="0"/>
              <a:t>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even in Bitwise Tampering Model,</a:t>
            </a:r>
            <a:br>
              <a:rPr lang="en-US" dirty="0"/>
            </a:br>
            <a:r>
              <a:rPr lang="en-US" dirty="0"/>
              <a:t>even in Persistent setting…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3DF74B-E62F-424C-8E43-4D4AC0CC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30BEC-7155-5641-8BF2-EBE25714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92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2E7E0-05B2-B34E-A9EB-B9A3857F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6159E-9808-FC44-9EC2-B71FA3C2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23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E03D67-4633-7B40-B74C-DA4A074B172C}"/>
              </a:ext>
            </a:extLst>
          </p:cNvPr>
          <p:cNvSpPr/>
          <p:nvPr/>
        </p:nvSpPr>
        <p:spPr>
          <a:xfrm>
            <a:off x="1086385" y="529237"/>
            <a:ext cx="542925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7E201F-76BF-C74F-B438-F8F1DFC162E1}"/>
              </a:ext>
            </a:extLst>
          </p:cNvPr>
          <p:cNvSpPr/>
          <p:nvPr/>
        </p:nvSpPr>
        <p:spPr>
          <a:xfrm>
            <a:off x="1088102" y="1015392"/>
            <a:ext cx="542925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E61073-F54B-C04A-9C9E-AE60BE0977FD}"/>
              </a:ext>
            </a:extLst>
          </p:cNvPr>
          <p:cNvSpPr/>
          <p:nvPr/>
        </p:nvSpPr>
        <p:spPr>
          <a:xfrm>
            <a:off x="1065585" y="1522793"/>
            <a:ext cx="542925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6C0DC31-F7AF-FE4A-894C-0F691980E7C1}"/>
              </a:ext>
            </a:extLst>
          </p:cNvPr>
          <p:cNvSpPr/>
          <p:nvPr/>
        </p:nvSpPr>
        <p:spPr>
          <a:xfrm>
            <a:off x="1067301" y="2008953"/>
            <a:ext cx="542925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r>
              <a:rPr lang="en-US" baseline="-25000"/>
              <a:t>4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A1B75F-D98C-A746-B434-A3617CA413D0}"/>
              </a:ext>
            </a:extLst>
          </p:cNvPr>
          <p:cNvSpPr/>
          <p:nvPr/>
        </p:nvSpPr>
        <p:spPr>
          <a:xfrm>
            <a:off x="1069018" y="2495114"/>
            <a:ext cx="542925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r>
              <a:rPr lang="en-US" baseline="-25000"/>
              <a:t>5</a:t>
            </a:r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82116D2-F81F-B146-BCB0-1AE53EE2D895}"/>
              </a:ext>
            </a:extLst>
          </p:cNvPr>
          <p:cNvSpPr/>
          <p:nvPr/>
        </p:nvSpPr>
        <p:spPr>
          <a:xfrm>
            <a:off x="1068587" y="3736092"/>
            <a:ext cx="542925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b</a:t>
            </a:r>
            <a:r>
              <a:rPr lang="en-US" baseline="-25000" err="1"/>
              <a:t>n</a:t>
            </a:r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F25636E7-62D8-214B-B6B1-2CAFCFE018F8}"/>
              </a:ext>
            </a:extLst>
          </p:cNvPr>
          <p:cNvSpPr/>
          <p:nvPr/>
        </p:nvSpPr>
        <p:spPr>
          <a:xfrm rot="16080000">
            <a:off x="1868566" y="1774989"/>
            <a:ext cx="542925" cy="542925"/>
          </a:xfrm>
          <a:prstGeom prst="down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27">
            <a:extLst>
              <a:ext uri="{FF2B5EF4-FFF2-40B4-BE49-F238E27FC236}">
                <a16:creationId xmlns:a16="http://schemas.microsoft.com/office/drawing/2014/main" id="{6B28D330-D271-2C4F-8036-A1FDDD200FC7}"/>
              </a:ext>
            </a:extLst>
          </p:cNvPr>
          <p:cNvSpPr/>
          <p:nvPr/>
        </p:nvSpPr>
        <p:spPr>
          <a:xfrm>
            <a:off x="1065338" y="2995251"/>
            <a:ext cx="547139" cy="7281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50AF45B-0AC4-5C42-A47C-AC9A7FA5C938}"/>
              </a:ext>
            </a:extLst>
          </p:cNvPr>
          <p:cNvSpPr/>
          <p:nvPr/>
        </p:nvSpPr>
        <p:spPr>
          <a:xfrm>
            <a:off x="2538947" y="516503"/>
            <a:ext cx="542925" cy="485775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A06445A-599E-344B-8524-3F7E7B8D562E}"/>
              </a:ext>
            </a:extLst>
          </p:cNvPr>
          <p:cNvSpPr/>
          <p:nvPr/>
        </p:nvSpPr>
        <p:spPr>
          <a:xfrm>
            <a:off x="2540664" y="1002658"/>
            <a:ext cx="542925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662180F-752A-D648-B6E3-EA7437FD1EF7}"/>
              </a:ext>
            </a:extLst>
          </p:cNvPr>
          <p:cNvSpPr/>
          <p:nvPr/>
        </p:nvSpPr>
        <p:spPr>
          <a:xfrm>
            <a:off x="2518147" y="1510059"/>
            <a:ext cx="542925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AFDCB80-DACE-0F4D-AD28-3096A369F429}"/>
              </a:ext>
            </a:extLst>
          </p:cNvPr>
          <p:cNvSpPr/>
          <p:nvPr/>
        </p:nvSpPr>
        <p:spPr>
          <a:xfrm>
            <a:off x="2519863" y="1996219"/>
            <a:ext cx="542925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r>
              <a:rPr lang="en-US" baseline="-25000"/>
              <a:t>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452AB3E-9EB0-7049-8541-EFF6DEC799AC}"/>
              </a:ext>
            </a:extLst>
          </p:cNvPr>
          <p:cNvSpPr/>
          <p:nvPr/>
        </p:nvSpPr>
        <p:spPr>
          <a:xfrm>
            <a:off x="2521580" y="2482380"/>
            <a:ext cx="542925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r>
              <a:rPr lang="en-US" baseline="-25000"/>
              <a:t>5</a:t>
            </a:r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5B406D2-9706-064D-8FA6-77626EA4F700}"/>
              </a:ext>
            </a:extLst>
          </p:cNvPr>
          <p:cNvSpPr/>
          <p:nvPr/>
        </p:nvSpPr>
        <p:spPr>
          <a:xfrm>
            <a:off x="2521149" y="3723358"/>
            <a:ext cx="542925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b</a:t>
            </a:r>
            <a:r>
              <a:rPr lang="en-US" baseline="-25000" err="1"/>
              <a:t>n</a:t>
            </a:r>
            <a:endParaRPr lang="en-US"/>
          </a:p>
        </p:txBody>
      </p:sp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83E7B1C1-F305-9541-9A09-18279718BED5}"/>
              </a:ext>
            </a:extLst>
          </p:cNvPr>
          <p:cNvSpPr/>
          <p:nvPr/>
        </p:nvSpPr>
        <p:spPr>
          <a:xfrm>
            <a:off x="2517900" y="2982517"/>
            <a:ext cx="547139" cy="7281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21" name="Bent-Up Arrow 20">
            <a:extLst>
              <a:ext uri="{FF2B5EF4-FFF2-40B4-BE49-F238E27FC236}">
                <a16:creationId xmlns:a16="http://schemas.microsoft.com/office/drawing/2014/main" id="{2927DE1E-A325-F043-AAFF-3E2C4208A9F4}"/>
              </a:ext>
            </a:extLst>
          </p:cNvPr>
          <p:cNvSpPr/>
          <p:nvPr/>
        </p:nvSpPr>
        <p:spPr>
          <a:xfrm rot="5400000">
            <a:off x="2457805" y="4477903"/>
            <a:ext cx="753943" cy="494191"/>
          </a:xfrm>
          <a:prstGeom prst="bentUp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30CD6E-4944-4F4D-A078-D29C586153FF}"/>
              </a:ext>
            </a:extLst>
          </p:cNvPr>
          <p:cNvSpPr txBox="1"/>
          <p:nvPr/>
        </p:nvSpPr>
        <p:spPr>
          <a:xfrm>
            <a:off x="3061072" y="476934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Same*</a:t>
            </a:r>
          </a:p>
        </p:txBody>
      </p:sp>
      <p:sp>
        <p:nvSpPr>
          <p:cNvPr id="23" name="Bent-Up Arrow 22">
            <a:extLst>
              <a:ext uri="{FF2B5EF4-FFF2-40B4-BE49-F238E27FC236}">
                <a16:creationId xmlns:a16="http://schemas.microsoft.com/office/drawing/2014/main" id="{72EFFE44-C89C-0D4C-909B-1F7CE67A215E}"/>
              </a:ext>
            </a:extLst>
          </p:cNvPr>
          <p:cNvSpPr/>
          <p:nvPr/>
        </p:nvSpPr>
        <p:spPr>
          <a:xfrm rot="5400000">
            <a:off x="2146307" y="4789400"/>
            <a:ext cx="1376935" cy="494190"/>
          </a:xfrm>
          <a:prstGeom prst="bentUp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555681-EB86-064C-B355-C2D1B5D1BC12}"/>
              </a:ext>
            </a:extLst>
          </p:cNvPr>
          <p:cNvSpPr txBox="1"/>
          <p:nvPr/>
        </p:nvSpPr>
        <p:spPr>
          <a:xfrm>
            <a:off x="3081870" y="5429045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Same*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C29BFEBF-D2B0-2447-9857-328B93D74689}"/>
              </a:ext>
            </a:extLst>
          </p:cNvPr>
          <p:cNvSpPr/>
          <p:nvPr/>
        </p:nvSpPr>
        <p:spPr>
          <a:xfrm rot="16080000">
            <a:off x="3488320" y="1752049"/>
            <a:ext cx="542925" cy="542925"/>
          </a:xfrm>
          <a:prstGeom prst="down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0B6E44-1947-2544-A695-A4BE2F4311FA}"/>
              </a:ext>
            </a:extLst>
          </p:cNvPr>
          <p:cNvSpPr/>
          <p:nvPr/>
        </p:nvSpPr>
        <p:spPr>
          <a:xfrm>
            <a:off x="4158701" y="493563"/>
            <a:ext cx="542925" cy="485775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70790B1-ADB8-BD4B-A9A2-1B3941F194A0}"/>
              </a:ext>
            </a:extLst>
          </p:cNvPr>
          <p:cNvSpPr/>
          <p:nvPr/>
        </p:nvSpPr>
        <p:spPr>
          <a:xfrm>
            <a:off x="4160418" y="979718"/>
            <a:ext cx="542925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856A9F3-CD08-3240-AC73-3BD1980169C8}"/>
              </a:ext>
            </a:extLst>
          </p:cNvPr>
          <p:cNvSpPr/>
          <p:nvPr/>
        </p:nvSpPr>
        <p:spPr>
          <a:xfrm>
            <a:off x="4137901" y="1487119"/>
            <a:ext cx="542925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62C1E94-2021-194D-8928-93233DA329D5}"/>
              </a:ext>
            </a:extLst>
          </p:cNvPr>
          <p:cNvSpPr/>
          <p:nvPr/>
        </p:nvSpPr>
        <p:spPr>
          <a:xfrm>
            <a:off x="4139617" y="1973279"/>
            <a:ext cx="542925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r>
              <a:rPr lang="en-US" baseline="-25000"/>
              <a:t>4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C17BA65-B985-5D48-BC62-89918C0D3DF5}"/>
              </a:ext>
            </a:extLst>
          </p:cNvPr>
          <p:cNvSpPr/>
          <p:nvPr/>
        </p:nvSpPr>
        <p:spPr>
          <a:xfrm>
            <a:off x="4141334" y="2459440"/>
            <a:ext cx="542925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r>
              <a:rPr lang="en-US" baseline="-25000"/>
              <a:t>5</a:t>
            </a:r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41B00D3-87A9-1044-9B10-42AAB246BA49}"/>
              </a:ext>
            </a:extLst>
          </p:cNvPr>
          <p:cNvSpPr/>
          <p:nvPr/>
        </p:nvSpPr>
        <p:spPr>
          <a:xfrm>
            <a:off x="4140903" y="3700418"/>
            <a:ext cx="542925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b</a:t>
            </a:r>
            <a:r>
              <a:rPr lang="en-US" baseline="-25000" err="1"/>
              <a:t>n</a:t>
            </a:r>
            <a:endParaRPr lang="en-US"/>
          </a:p>
        </p:txBody>
      </p:sp>
      <p:sp>
        <p:nvSpPr>
          <p:cNvPr id="32" name="Rounded Rectangle 27">
            <a:extLst>
              <a:ext uri="{FF2B5EF4-FFF2-40B4-BE49-F238E27FC236}">
                <a16:creationId xmlns:a16="http://schemas.microsoft.com/office/drawing/2014/main" id="{5CFF1878-58AF-284C-A68E-600080BC3BE7}"/>
              </a:ext>
            </a:extLst>
          </p:cNvPr>
          <p:cNvSpPr/>
          <p:nvPr/>
        </p:nvSpPr>
        <p:spPr>
          <a:xfrm>
            <a:off x="4137654" y="2959577"/>
            <a:ext cx="547139" cy="7281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5F04E53-D62C-BA43-BE86-237D6D918A0B}"/>
              </a:ext>
            </a:extLst>
          </p:cNvPr>
          <p:cNvSpPr/>
          <p:nvPr/>
        </p:nvSpPr>
        <p:spPr>
          <a:xfrm>
            <a:off x="4156984" y="967638"/>
            <a:ext cx="542925" cy="485775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4" name="Bent-Up Arrow 33">
            <a:extLst>
              <a:ext uri="{FF2B5EF4-FFF2-40B4-BE49-F238E27FC236}">
                <a16:creationId xmlns:a16="http://schemas.microsoft.com/office/drawing/2014/main" id="{A91BF5B4-AF18-3F4C-BFCB-FB0A20C74870}"/>
              </a:ext>
            </a:extLst>
          </p:cNvPr>
          <p:cNvSpPr/>
          <p:nvPr/>
        </p:nvSpPr>
        <p:spPr>
          <a:xfrm rot="5400000">
            <a:off x="4302004" y="4473470"/>
            <a:ext cx="753943" cy="494191"/>
          </a:xfrm>
          <a:prstGeom prst="bentUp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D769E3-3B16-3E49-9B18-D01A5D590019}"/>
              </a:ext>
            </a:extLst>
          </p:cNvPr>
          <p:cNvSpPr txBox="1"/>
          <p:nvPr/>
        </p:nvSpPr>
        <p:spPr>
          <a:xfrm>
            <a:off x="4905271" y="4764912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Same*</a:t>
            </a:r>
          </a:p>
        </p:txBody>
      </p:sp>
      <p:sp>
        <p:nvSpPr>
          <p:cNvPr id="36" name="Bent-Up Arrow 35">
            <a:extLst>
              <a:ext uri="{FF2B5EF4-FFF2-40B4-BE49-F238E27FC236}">
                <a16:creationId xmlns:a16="http://schemas.microsoft.com/office/drawing/2014/main" id="{90C51053-C543-4544-91BC-6EF9EAE91476}"/>
              </a:ext>
            </a:extLst>
          </p:cNvPr>
          <p:cNvSpPr/>
          <p:nvPr/>
        </p:nvSpPr>
        <p:spPr>
          <a:xfrm rot="5400000">
            <a:off x="3990506" y="4784967"/>
            <a:ext cx="1376935" cy="494190"/>
          </a:xfrm>
          <a:prstGeom prst="bentUp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2758B2-FA80-064A-B435-D791BEDF556B}"/>
              </a:ext>
            </a:extLst>
          </p:cNvPr>
          <p:cNvSpPr txBox="1"/>
          <p:nvPr/>
        </p:nvSpPr>
        <p:spPr>
          <a:xfrm>
            <a:off x="4926069" y="5424612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Same*</a:t>
            </a:r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EF411A00-B77B-9D4E-B530-6ABE1B192A1A}"/>
              </a:ext>
            </a:extLst>
          </p:cNvPr>
          <p:cNvSpPr/>
          <p:nvPr/>
        </p:nvSpPr>
        <p:spPr>
          <a:xfrm rot="16080000">
            <a:off x="5104887" y="1752049"/>
            <a:ext cx="542925" cy="542925"/>
          </a:xfrm>
          <a:prstGeom prst="down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4F7123A-C7CF-A84D-BA8C-3263BE92EB33}"/>
              </a:ext>
            </a:extLst>
          </p:cNvPr>
          <p:cNvSpPr/>
          <p:nvPr/>
        </p:nvSpPr>
        <p:spPr>
          <a:xfrm>
            <a:off x="5775268" y="493563"/>
            <a:ext cx="542925" cy="485775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D0A3D95-DDC7-FB48-9E33-BD13BF833E5D}"/>
              </a:ext>
            </a:extLst>
          </p:cNvPr>
          <p:cNvSpPr/>
          <p:nvPr/>
        </p:nvSpPr>
        <p:spPr>
          <a:xfrm>
            <a:off x="5776985" y="979718"/>
            <a:ext cx="542925" cy="485775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4A6A20F-17F7-814A-AAF2-19E53AA482FE}"/>
              </a:ext>
            </a:extLst>
          </p:cNvPr>
          <p:cNvSpPr/>
          <p:nvPr/>
        </p:nvSpPr>
        <p:spPr>
          <a:xfrm>
            <a:off x="5754468" y="1487119"/>
            <a:ext cx="542925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BAD1ACD-8DD6-A14C-9F62-E1E1CF3177AD}"/>
              </a:ext>
            </a:extLst>
          </p:cNvPr>
          <p:cNvSpPr/>
          <p:nvPr/>
        </p:nvSpPr>
        <p:spPr>
          <a:xfrm>
            <a:off x="5756184" y="1973279"/>
            <a:ext cx="542925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r>
              <a:rPr lang="en-US" baseline="-25000"/>
              <a:t>4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BF553C9-F3DA-9E4C-910E-B1DDC784223E}"/>
              </a:ext>
            </a:extLst>
          </p:cNvPr>
          <p:cNvSpPr/>
          <p:nvPr/>
        </p:nvSpPr>
        <p:spPr>
          <a:xfrm>
            <a:off x="5757901" y="2459440"/>
            <a:ext cx="542925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r>
              <a:rPr lang="en-US" baseline="-25000"/>
              <a:t>5</a:t>
            </a:r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5FE8222-D5DF-C345-9E2D-2549621F1FDB}"/>
              </a:ext>
            </a:extLst>
          </p:cNvPr>
          <p:cNvSpPr/>
          <p:nvPr/>
        </p:nvSpPr>
        <p:spPr>
          <a:xfrm>
            <a:off x="5757470" y="3700418"/>
            <a:ext cx="542925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b</a:t>
            </a:r>
            <a:r>
              <a:rPr lang="en-US" baseline="-25000" err="1"/>
              <a:t>n</a:t>
            </a:r>
            <a:endParaRPr lang="en-US"/>
          </a:p>
        </p:txBody>
      </p:sp>
      <p:sp>
        <p:nvSpPr>
          <p:cNvPr id="45" name="Rounded Rectangle 27">
            <a:extLst>
              <a:ext uri="{FF2B5EF4-FFF2-40B4-BE49-F238E27FC236}">
                <a16:creationId xmlns:a16="http://schemas.microsoft.com/office/drawing/2014/main" id="{B351A044-76B0-7343-AD4D-B3B8DD620611}"/>
              </a:ext>
            </a:extLst>
          </p:cNvPr>
          <p:cNvSpPr/>
          <p:nvPr/>
        </p:nvSpPr>
        <p:spPr>
          <a:xfrm>
            <a:off x="5754221" y="2959577"/>
            <a:ext cx="547139" cy="7281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0DB7E91F-2225-3249-A1B6-77BB8ED97529}"/>
              </a:ext>
            </a:extLst>
          </p:cNvPr>
          <p:cNvSpPr/>
          <p:nvPr/>
        </p:nvSpPr>
        <p:spPr>
          <a:xfrm>
            <a:off x="5775267" y="1480323"/>
            <a:ext cx="542925" cy="485775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5F850AD3-7C1A-7E41-9E11-80E4547DFD4F}"/>
              </a:ext>
            </a:extLst>
          </p:cNvPr>
          <p:cNvSpPr/>
          <p:nvPr/>
        </p:nvSpPr>
        <p:spPr>
          <a:xfrm rot="16080000">
            <a:off x="6565939" y="1732519"/>
            <a:ext cx="542925" cy="542925"/>
          </a:xfrm>
          <a:prstGeom prst="down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4AA3D788-C40E-4A4C-A7C8-9DFE20C535AE}"/>
              </a:ext>
            </a:extLst>
          </p:cNvPr>
          <p:cNvSpPr/>
          <p:nvPr/>
        </p:nvSpPr>
        <p:spPr>
          <a:xfrm rot="16080000">
            <a:off x="7746220" y="1724372"/>
            <a:ext cx="542925" cy="542925"/>
          </a:xfrm>
          <a:prstGeom prst="down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3" grpId="1" animBg="1"/>
      <p:bldP spid="24" grpId="0"/>
      <p:bldP spid="24" grpId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4" grpId="1" animBg="1"/>
      <p:bldP spid="35" grpId="0"/>
      <p:bldP spid="35" grpId="1"/>
      <p:bldP spid="36" grpId="0" animBg="1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6DA79-EB31-4D4E-B5CA-143A295AE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Impossibility in 2 Split-State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E1A90-0C9E-44F9-B8C4-303C7A715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BCD8B-7CBD-40CA-BC57-4E5FE692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662AEE2D-F987-9F4C-B42D-2F77DEEB1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893" y="3836911"/>
            <a:ext cx="279400" cy="3175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FB97687E-5870-4C4E-92A6-395BB6B13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904" y="5460394"/>
            <a:ext cx="342900" cy="3429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56542E7F-5B2D-8D40-A680-ED55C01657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56" y="5409594"/>
            <a:ext cx="444500" cy="393700"/>
          </a:xfrm>
          <a:prstGeom prst="rect">
            <a:avLst/>
          </a:prstGeom>
        </p:spPr>
      </p:pic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C7632255-67EA-4E41-8BE5-27FE8BA325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46" y="3363685"/>
            <a:ext cx="469900" cy="495300"/>
          </a:xfrm>
          <a:prstGeom prst="rect">
            <a:avLst/>
          </a:prstGeom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AECB0657-7B09-284F-B9A9-E081CC38F5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96" y="4358820"/>
            <a:ext cx="457200" cy="4953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0239FDCD-1344-3949-B0C1-EE17F2052625}"/>
              </a:ext>
            </a:extLst>
          </p:cNvPr>
          <p:cNvSpPr/>
          <p:nvPr/>
        </p:nvSpPr>
        <p:spPr>
          <a:xfrm rot="20616928">
            <a:off x="6048678" y="3688371"/>
            <a:ext cx="1336221" cy="283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EFE5EF7-B919-AF4C-A275-4253A522CD53}"/>
              </a:ext>
            </a:extLst>
          </p:cNvPr>
          <p:cNvSpPr/>
          <p:nvPr/>
        </p:nvSpPr>
        <p:spPr>
          <a:xfrm rot="937038">
            <a:off x="6048037" y="4161213"/>
            <a:ext cx="1336221" cy="283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031D3F18-EAF6-9D4E-8233-B858672B5D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40" y="3858985"/>
            <a:ext cx="241300" cy="4318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7E98E302-7C25-7F4C-AC28-6A203E466FCA}"/>
              </a:ext>
            </a:extLst>
          </p:cNvPr>
          <p:cNvSpPr/>
          <p:nvPr/>
        </p:nvSpPr>
        <p:spPr>
          <a:xfrm>
            <a:off x="5979053" y="5495772"/>
            <a:ext cx="1336221" cy="283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C79FDF52-FA1D-3E48-AFCC-4226A6E30E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90" y="5460394"/>
            <a:ext cx="228600" cy="304800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53E9AE7D-0E89-7240-BABC-2E89BCAFD0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50" y="5083626"/>
            <a:ext cx="2455333" cy="390849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35ED3EB8-80CB-E24B-B6D2-73B2B8282B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5" y="4423967"/>
            <a:ext cx="2442633" cy="390421"/>
          </a:xfrm>
          <a:prstGeom prst="rect">
            <a:avLst/>
          </a:prstGeom>
        </p:spPr>
      </p:pic>
      <p:pic>
        <p:nvPicPr>
          <p:cNvPr id="19" name="Picture 18" descr="latex-image-1.pdf">
            <a:extLst>
              <a:ext uri="{FF2B5EF4-FFF2-40B4-BE49-F238E27FC236}">
                <a16:creationId xmlns:a16="http://schemas.microsoft.com/office/drawing/2014/main" id="{E08D9B1F-28F4-2D41-9870-AFAB2C8846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50" y="3794592"/>
            <a:ext cx="3656088" cy="364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08AD47-5036-3F48-9345-DB2E2C3161A2}"/>
                  </a:ext>
                </a:extLst>
              </p:cNvPr>
              <p:cNvSpPr txBox="1"/>
              <p:nvPr/>
            </p:nvSpPr>
            <p:spPr>
              <a:xfrm>
                <a:off x="6128960" y="3378707"/>
                <a:ext cx="721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08AD47-5036-3F48-9345-DB2E2C316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960" y="3378707"/>
                <a:ext cx="721480" cy="276999"/>
              </a:xfrm>
              <a:prstGeom prst="rect">
                <a:avLst/>
              </a:prstGeom>
              <a:blipFill>
                <a:blip r:embed="rId13"/>
                <a:stretch>
                  <a:fillRect l="-5263" r="-526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AB7BB9-5914-054F-93EC-A997FD7A9E20}"/>
                  </a:ext>
                </a:extLst>
              </p:cNvPr>
              <p:cNvSpPr txBox="1"/>
              <p:nvPr/>
            </p:nvSpPr>
            <p:spPr>
              <a:xfrm>
                <a:off x="6128960" y="4544611"/>
                <a:ext cx="721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AB7BB9-5914-054F-93EC-A997FD7A9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960" y="4544611"/>
                <a:ext cx="721480" cy="276999"/>
              </a:xfrm>
              <a:prstGeom prst="rect">
                <a:avLst/>
              </a:prstGeom>
              <a:blipFill>
                <a:blip r:embed="rId14"/>
                <a:stretch>
                  <a:fillRect l="-5263" r="-526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370EBBE-2629-C04D-854F-8FED2D2C9E27}"/>
              </a:ext>
            </a:extLst>
          </p:cNvPr>
          <p:cNvSpPr/>
          <p:nvPr/>
        </p:nvSpPr>
        <p:spPr>
          <a:xfrm>
            <a:off x="1205518" y="2053708"/>
            <a:ext cx="2461678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676CC2B-C6CE-7340-AF5E-1D8CDC26D848}"/>
              </a:ext>
            </a:extLst>
          </p:cNvPr>
          <p:cNvSpPr/>
          <p:nvPr/>
        </p:nvSpPr>
        <p:spPr>
          <a:xfrm>
            <a:off x="4511754" y="2053709"/>
            <a:ext cx="2461678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E01517A-8FBF-7A4C-BC7F-FE52E2F08171}"/>
              </a:ext>
            </a:extLst>
          </p:cNvPr>
          <p:cNvSpPr/>
          <p:nvPr/>
        </p:nvSpPr>
        <p:spPr>
          <a:xfrm>
            <a:off x="1205518" y="2061987"/>
            <a:ext cx="542925" cy="485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126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34"/>
    </mc:Choice>
    <mc:Fallback xmlns="">
      <p:transition spd="slow" advTm="95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22" grpId="0"/>
      <p:bldP spid="23" grpId="0"/>
      <p:bldP spid="25" grpId="0" animBg="1"/>
      <p:bldP spid="26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C63E2-52A1-4578-A424-610C2AC0C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12" y="1836364"/>
            <a:ext cx="8042276" cy="1336956"/>
          </a:xfrm>
        </p:spPr>
        <p:txBody>
          <a:bodyPr/>
          <a:lstStyle/>
          <a:p>
            <a:r>
              <a:rPr lang="en-US" dirty="0"/>
              <a:t>Small incremental learning beats the scheme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0468C-B089-4284-A8CA-319FA7E4B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16A08-5586-4A45-AD2A-097A4A2C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2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38"/>
    </mc:Choice>
    <mc:Fallback xmlns="">
      <p:transition spd="slow" advTm="1333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7DB57-F282-9946-82D9-DCA82FB43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4" y="-228601"/>
            <a:ext cx="8042276" cy="1336956"/>
          </a:xfrm>
        </p:spPr>
        <p:txBody>
          <a:bodyPr/>
          <a:lstStyle/>
          <a:p>
            <a:r>
              <a:rPr lang="en-US"/>
              <a:t>Learning is unavoidable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81B3C-C0B7-2141-9751-6C16A4182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DD14D-3C39-C540-AF05-84AC1F260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69044A-2920-8741-AE2A-0B8202CD2CA9}"/>
              </a:ext>
            </a:extLst>
          </p:cNvPr>
          <p:cNvSpPr/>
          <p:nvPr/>
        </p:nvSpPr>
        <p:spPr>
          <a:xfrm>
            <a:off x="1605812" y="2664466"/>
            <a:ext cx="935436" cy="6335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NMC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AC3C062-6E4F-5342-8AF8-099D3017B005}"/>
              </a:ext>
            </a:extLst>
          </p:cNvPr>
          <p:cNvSpPr/>
          <p:nvPr/>
        </p:nvSpPr>
        <p:spPr>
          <a:xfrm>
            <a:off x="1191445" y="2807058"/>
            <a:ext cx="369025" cy="43194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DFAF9E-4F17-A844-99B3-5499F507E553}"/>
              </a:ext>
            </a:extLst>
          </p:cNvPr>
          <p:cNvSpPr txBox="1"/>
          <p:nvPr/>
        </p:nvSpPr>
        <p:spPr>
          <a:xfrm>
            <a:off x="811180" y="2823226"/>
            <a:ext cx="267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09213B"/>
                </a:solidFill>
              </a:rPr>
              <a:t>*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412BDF-990A-C149-9070-7FFA98465607}"/>
              </a:ext>
            </a:extLst>
          </p:cNvPr>
          <p:cNvSpPr/>
          <p:nvPr/>
        </p:nvSpPr>
        <p:spPr>
          <a:xfrm>
            <a:off x="3971671" y="1737740"/>
            <a:ext cx="935436" cy="6335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NMC’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2A755B1-65F8-794A-B3D2-DBC3333A7FDE}"/>
              </a:ext>
            </a:extLst>
          </p:cNvPr>
          <p:cNvSpPr/>
          <p:nvPr/>
        </p:nvSpPr>
        <p:spPr>
          <a:xfrm rot="19992814">
            <a:off x="2534417" y="2378170"/>
            <a:ext cx="1391265" cy="3009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79B06-36FB-BA40-A26C-D36FD8FA0AFA}"/>
              </a:ext>
            </a:extLst>
          </p:cNvPr>
          <p:cNvSpPr txBox="1"/>
          <p:nvPr/>
        </p:nvSpPr>
        <p:spPr>
          <a:xfrm>
            <a:off x="5735222" y="1626047"/>
            <a:ext cx="1661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-Same</a:t>
            </a:r>
          </a:p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-Error</a:t>
            </a:r>
          </a:p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-Codeword’</a:t>
            </a:r>
            <a:endParaRPr lang="en-US" sz="20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8BE1292-4798-A34F-8406-500CCB80413C}"/>
              </a:ext>
            </a:extLst>
          </p:cNvPr>
          <p:cNvSpPr/>
          <p:nvPr/>
        </p:nvSpPr>
        <p:spPr>
          <a:xfrm>
            <a:off x="5046224" y="2905056"/>
            <a:ext cx="692997" cy="43752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213B"/>
              </a:solidFill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20F0CAB-3C6E-4D40-A05A-0F163DFDD8F8}"/>
              </a:ext>
            </a:extLst>
          </p:cNvPr>
          <p:cNvSpPr/>
          <p:nvPr/>
        </p:nvSpPr>
        <p:spPr>
          <a:xfrm>
            <a:off x="5042225" y="1835738"/>
            <a:ext cx="692997" cy="43752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213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F5230B-9B5D-2943-9109-936ACF8C5F71}"/>
              </a:ext>
            </a:extLst>
          </p:cNvPr>
          <p:cNvSpPr/>
          <p:nvPr/>
        </p:nvSpPr>
        <p:spPr>
          <a:xfrm>
            <a:off x="3975670" y="2807058"/>
            <a:ext cx="935436" cy="6335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NMC’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20FEF2F-B8A1-6A45-87B6-5F07C7D94A27}"/>
              </a:ext>
            </a:extLst>
          </p:cNvPr>
          <p:cNvSpPr/>
          <p:nvPr/>
        </p:nvSpPr>
        <p:spPr>
          <a:xfrm>
            <a:off x="2580406" y="2938046"/>
            <a:ext cx="1391265" cy="3009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3B54CE-D724-5443-9AE9-48D02D8B7825}"/>
              </a:ext>
            </a:extLst>
          </p:cNvPr>
          <p:cNvSpPr/>
          <p:nvPr/>
        </p:nvSpPr>
        <p:spPr>
          <a:xfrm>
            <a:off x="4955463" y="4885516"/>
            <a:ext cx="692997" cy="43752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213B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CCA017-3A10-C148-9827-1F065203CA7B}"/>
              </a:ext>
            </a:extLst>
          </p:cNvPr>
          <p:cNvSpPr/>
          <p:nvPr/>
        </p:nvSpPr>
        <p:spPr>
          <a:xfrm>
            <a:off x="3884909" y="4787518"/>
            <a:ext cx="935436" cy="6335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NMC’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FC9053B-FFEE-1547-B432-C9C5CD7FA308}"/>
              </a:ext>
            </a:extLst>
          </p:cNvPr>
          <p:cNvSpPr/>
          <p:nvPr/>
        </p:nvSpPr>
        <p:spPr>
          <a:xfrm rot="2614477">
            <a:off x="2224667" y="3963815"/>
            <a:ext cx="1938571" cy="2248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DAD033-2C43-AF48-859C-F9955927C6B5}"/>
              </a:ext>
            </a:extLst>
          </p:cNvPr>
          <p:cNvSpPr txBox="1"/>
          <p:nvPr/>
        </p:nvSpPr>
        <p:spPr>
          <a:xfrm>
            <a:off x="4238853" y="391977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20" name="Picture 5" descr="MCj04359410000[1]">
            <a:extLst>
              <a:ext uri="{FF2B5EF4-FFF2-40B4-BE49-F238E27FC236}">
                <a16:creationId xmlns:a16="http://schemas.microsoft.com/office/drawing/2014/main" id="{1A3E36D8-E6BB-CA47-ACAA-3A5557279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6848" y="2741832"/>
            <a:ext cx="940356" cy="650057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C4E893-FCE4-B742-80A5-DF0D51024089}"/>
              </a:ext>
            </a:extLst>
          </p:cNvPr>
          <p:cNvSpPr txBox="1"/>
          <p:nvPr/>
        </p:nvSpPr>
        <p:spPr>
          <a:xfrm>
            <a:off x="5749684" y="2628762"/>
            <a:ext cx="1661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-Same </a:t>
            </a:r>
            <a:b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-Error</a:t>
            </a:r>
          </a:p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-Codeword’</a:t>
            </a:r>
            <a:endParaRPr lang="en-US" sz="20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9EF18F-856A-284E-AC8E-353AC3246FF9}"/>
              </a:ext>
            </a:extLst>
          </p:cNvPr>
          <p:cNvSpPr txBox="1"/>
          <p:nvPr/>
        </p:nvSpPr>
        <p:spPr>
          <a:xfrm>
            <a:off x="5629593" y="4647140"/>
            <a:ext cx="16614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-Same </a:t>
            </a:r>
            <a:b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-Error</a:t>
            </a:r>
          </a:p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-Codeword’</a:t>
            </a:r>
            <a:endParaRPr lang="en-US" sz="20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956E8712-58C5-3945-838F-214016F808E4}"/>
              </a:ext>
            </a:extLst>
          </p:cNvPr>
          <p:cNvSpPr/>
          <p:nvPr/>
        </p:nvSpPr>
        <p:spPr>
          <a:xfrm rot="9504937">
            <a:off x="3460718" y="2321508"/>
            <a:ext cx="2313996" cy="592171"/>
          </a:xfrm>
          <a:prstGeom prst="rightArrow">
            <a:avLst>
              <a:gd name="adj1" fmla="val 61613"/>
              <a:gd name="adj2" fmla="val 50000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CA5D1B2C-4E72-3C4A-B1EA-0A815E01CDD4}"/>
              </a:ext>
            </a:extLst>
          </p:cNvPr>
          <p:cNvSpPr/>
          <p:nvPr/>
        </p:nvSpPr>
        <p:spPr>
          <a:xfrm rot="11350616">
            <a:off x="3531887" y="3228484"/>
            <a:ext cx="2313996" cy="592171"/>
          </a:xfrm>
          <a:prstGeom prst="rightArrow">
            <a:avLst>
              <a:gd name="adj1" fmla="val 61613"/>
              <a:gd name="adj2" fmla="val 50000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8C82E964-DC0F-544B-BF0A-2233879D9F71}"/>
              </a:ext>
            </a:extLst>
          </p:cNvPr>
          <p:cNvSpPr/>
          <p:nvPr/>
        </p:nvSpPr>
        <p:spPr>
          <a:xfrm rot="13055654">
            <a:off x="3269034" y="3975303"/>
            <a:ext cx="2313996" cy="592171"/>
          </a:xfrm>
          <a:prstGeom prst="rightArrow">
            <a:avLst>
              <a:gd name="adj1" fmla="val 61613"/>
              <a:gd name="adj2" fmla="val 50000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ounded Rectangular Callout 39">
                <a:extLst>
                  <a:ext uri="{FF2B5EF4-FFF2-40B4-BE49-F238E27FC236}">
                    <a16:creationId xmlns:a16="http://schemas.microsoft.com/office/drawing/2014/main" id="{8573B698-FCC2-2F4A-BA8B-51E657A204D9}"/>
                  </a:ext>
                </a:extLst>
              </p:cNvPr>
              <p:cNvSpPr/>
              <p:nvPr/>
            </p:nvSpPr>
            <p:spPr>
              <a:xfrm>
                <a:off x="710415" y="803467"/>
                <a:ext cx="2434473" cy="1442569"/>
              </a:xfrm>
              <a:prstGeom prst="wedgeRoundRectCallout">
                <a:avLst>
                  <a:gd name="adj1" fmla="val 127286"/>
                  <a:gd name="adj2" fmla="val 64480"/>
                  <a:gd name="adj3" fmla="val 16667"/>
                </a:avLst>
              </a:prstGeom>
              <a:solidFill>
                <a:schemeClr val="accent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𝑘𝑛𝑜𝑤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𝑐𝑜𝑑𝑒𝑤𝑜𝑟𝑑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𝑓𝑢𝑙𝑓𝑖𝑙𝑙𝑠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l-PL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Rounded Rectangular Callout 39">
                <a:extLst>
                  <a:ext uri="{FF2B5EF4-FFF2-40B4-BE49-F238E27FC236}">
                    <a16:creationId xmlns:a16="http://schemas.microsoft.com/office/drawing/2014/main" id="{8573B698-FCC2-2F4A-BA8B-51E657A20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5" y="803467"/>
                <a:ext cx="2434473" cy="1442569"/>
              </a:xfrm>
              <a:prstGeom prst="wedgeRoundRectCallout">
                <a:avLst>
                  <a:gd name="adj1" fmla="val 127286"/>
                  <a:gd name="adj2" fmla="val 6448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ular Callout 40">
                <a:extLst>
                  <a:ext uri="{FF2B5EF4-FFF2-40B4-BE49-F238E27FC236}">
                    <a16:creationId xmlns:a16="http://schemas.microsoft.com/office/drawing/2014/main" id="{F6593451-6620-5642-9798-28167DDD996D}"/>
                  </a:ext>
                </a:extLst>
              </p:cNvPr>
              <p:cNvSpPr/>
              <p:nvPr/>
            </p:nvSpPr>
            <p:spPr>
              <a:xfrm>
                <a:off x="385940" y="3524569"/>
                <a:ext cx="2434473" cy="1442569"/>
              </a:xfrm>
              <a:prstGeom prst="wedgeRoundRectCallout">
                <a:avLst>
                  <a:gd name="adj1" fmla="val 129634"/>
                  <a:gd name="adj2" fmla="val -47438"/>
                  <a:gd name="adj3" fmla="val 16667"/>
                </a:avLst>
              </a:prstGeom>
              <a:solidFill>
                <a:schemeClr val="accent6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𝑘𝑛𝑜𝑤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𝑐𝑜𝑑𝑒𝑤𝑜𝑟𝑑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𝑓𝑢𝑙𝑓𝑖𝑙𝑙𝑠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41" name="Rounded Rectangular Callout 40">
                <a:extLst>
                  <a:ext uri="{FF2B5EF4-FFF2-40B4-BE49-F238E27FC236}">
                    <a16:creationId xmlns:a16="http://schemas.microsoft.com/office/drawing/2014/main" id="{F6593451-6620-5642-9798-28167DDD9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40" y="3524569"/>
                <a:ext cx="2434473" cy="1442569"/>
              </a:xfrm>
              <a:prstGeom prst="wedgeRoundRectCallout">
                <a:avLst>
                  <a:gd name="adj1" fmla="val 129634"/>
                  <a:gd name="adj2" fmla="val -4743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64821D8-5E8B-EA45-B73F-7AB4E5D5CE1A}"/>
              </a:ext>
            </a:extLst>
          </p:cNvPr>
          <p:cNvSpPr txBox="1"/>
          <p:nvPr/>
        </p:nvSpPr>
        <p:spPr>
          <a:xfrm>
            <a:off x="934313" y="5691035"/>
            <a:ext cx="494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knowledge can spoil independence etc.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064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40" grpId="0" animBg="1"/>
      <p:bldP spid="41" grpId="0" animBg="1"/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5ED7-9117-48B2-9CE1-BC19BB68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C35079-AB30-4B78-BA70-B4B368D32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D34F0F3-71AD-A747-843C-FF772B4F4A89}"/>
              </a:ext>
            </a:extLst>
          </p:cNvPr>
          <p:cNvSpPr/>
          <p:nvPr/>
        </p:nvSpPr>
        <p:spPr>
          <a:xfrm>
            <a:off x="871538" y="1444532"/>
            <a:ext cx="3504949" cy="238451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5D2EA-4BDD-43C1-A266-B59C6F71C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27</a:t>
            </a:fld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0609DDB-9545-304C-B5E8-44398A08FA95}"/>
              </a:ext>
            </a:extLst>
          </p:cNvPr>
          <p:cNvSpPr/>
          <p:nvPr/>
        </p:nvSpPr>
        <p:spPr>
          <a:xfrm>
            <a:off x="4488079" y="1444532"/>
            <a:ext cx="3504949" cy="238451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AE1EF0BC-74EB-2649-A59B-A6D1E78D8171}"/>
                  </a:ext>
                </a:extLst>
              </p:cNvPr>
              <p:cNvSpPr/>
              <p:nvPr/>
            </p:nvSpPr>
            <p:spPr>
              <a:xfrm>
                <a:off x="1206499" y="2943225"/>
                <a:ext cx="822325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AE1EF0BC-74EB-2649-A59B-A6D1E78D8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499" y="2943225"/>
                <a:ext cx="822325" cy="51435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43CA46-CDA7-2B47-93DE-B37F6C51EC76}"/>
                  </a:ext>
                </a:extLst>
              </p:cNvPr>
              <p:cNvSpPr txBox="1"/>
              <p:nvPr/>
            </p:nvSpPr>
            <p:spPr>
              <a:xfrm>
                <a:off x="2252193" y="1793621"/>
                <a:ext cx="1027397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43CA46-CDA7-2B47-93DE-B37F6C51E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193" y="1793621"/>
                <a:ext cx="1027397" cy="438582"/>
              </a:xfrm>
              <a:prstGeom prst="rect">
                <a:avLst/>
              </a:prstGeom>
              <a:blipFill>
                <a:blip r:embed="rId4"/>
                <a:stretch>
                  <a:fillRect l="-4878" r="-122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FE84CCF1-5B82-DC47-903E-32DE7DD9BA8E}"/>
              </a:ext>
            </a:extLst>
          </p:cNvPr>
          <p:cNvSpPr/>
          <p:nvPr/>
        </p:nvSpPr>
        <p:spPr>
          <a:xfrm rot="5400000">
            <a:off x="2523149" y="2398704"/>
            <a:ext cx="492921" cy="2928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741CC95-2254-124D-81C4-0FF6AE7D082E}"/>
                  </a:ext>
                </a:extLst>
              </p:cNvPr>
              <p:cNvSpPr/>
              <p:nvPr/>
            </p:nvSpPr>
            <p:spPr>
              <a:xfrm>
                <a:off x="2252193" y="2941127"/>
                <a:ext cx="822325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741CC95-2254-124D-81C4-0FF6AE7D08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193" y="2941127"/>
                <a:ext cx="822325" cy="51435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E0E5D31-31DD-434D-9F46-1A91322E4452}"/>
                  </a:ext>
                </a:extLst>
              </p:cNvPr>
              <p:cNvSpPr/>
              <p:nvPr/>
            </p:nvSpPr>
            <p:spPr>
              <a:xfrm>
                <a:off x="3297887" y="2943225"/>
                <a:ext cx="822325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E0E5D31-31DD-434D-9F46-1A91322E44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887" y="2943225"/>
                <a:ext cx="822325" cy="51435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E0A470B-88DE-724A-8DF4-AFCF48FB2562}"/>
                  </a:ext>
                </a:extLst>
              </p:cNvPr>
              <p:cNvSpPr/>
              <p:nvPr/>
            </p:nvSpPr>
            <p:spPr>
              <a:xfrm>
                <a:off x="4785595" y="2943225"/>
                <a:ext cx="822325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E0A470B-88DE-724A-8DF4-AFCF48FB2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595" y="2943225"/>
                <a:ext cx="822325" cy="51435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0BCFDB-7B9C-1745-AEC2-A7B95748A1B6}"/>
                  </a:ext>
                </a:extLst>
              </p:cNvPr>
              <p:cNvSpPr txBox="1"/>
              <p:nvPr/>
            </p:nvSpPr>
            <p:spPr>
              <a:xfrm>
                <a:off x="5831289" y="1793621"/>
                <a:ext cx="973728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0BCFDB-7B9C-1745-AEC2-A7B95748A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289" y="1793621"/>
                <a:ext cx="973728" cy="438582"/>
              </a:xfrm>
              <a:prstGeom prst="rect">
                <a:avLst/>
              </a:prstGeom>
              <a:blipFill>
                <a:blip r:embed="rId8"/>
                <a:stretch>
                  <a:fillRect l="-5128" r="-512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A68B2E78-F723-7948-A610-72BEE3D72012}"/>
              </a:ext>
            </a:extLst>
          </p:cNvPr>
          <p:cNvSpPr/>
          <p:nvPr/>
        </p:nvSpPr>
        <p:spPr>
          <a:xfrm rot="5400000">
            <a:off x="6102245" y="2398704"/>
            <a:ext cx="492921" cy="2928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9E4C84A-40FA-7043-B9B6-F5F870A45D65}"/>
                  </a:ext>
                </a:extLst>
              </p:cNvPr>
              <p:cNvSpPr/>
              <p:nvPr/>
            </p:nvSpPr>
            <p:spPr>
              <a:xfrm>
                <a:off x="5831289" y="2941127"/>
                <a:ext cx="822325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9E4C84A-40FA-7043-B9B6-F5F870A45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289" y="2941127"/>
                <a:ext cx="822325" cy="51435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4A05D6D-2630-6A4B-A819-C5DCB3385C56}"/>
                  </a:ext>
                </a:extLst>
              </p:cNvPr>
              <p:cNvSpPr/>
              <p:nvPr/>
            </p:nvSpPr>
            <p:spPr>
              <a:xfrm>
                <a:off x="6876983" y="2943225"/>
                <a:ext cx="822325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4A05D6D-2630-6A4B-A819-C5DCB3385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983" y="2943225"/>
                <a:ext cx="822325" cy="51435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67F52558-582E-914F-9D3D-8EC8481CEF09}"/>
                  </a:ext>
                </a:extLst>
              </p:cNvPr>
              <p:cNvSpPr/>
              <p:nvPr/>
            </p:nvSpPr>
            <p:spPr>
              <a:xfrm>
                <a:off x="3614448" y="4203529"/>
                <a:ext cx="1634007" cy="118091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67F52558-582E-914F-9D3D-8EC8481CE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448" y="4203529"/>
                <a:ext cx="1634007" cy="1180918"/>
              </a:xfrm>
              <a:prstGeom prst="roundRect">
                <a:avLst/>
              </a:prstGeom>
              <a:blipFill>
                <a:blip r:embed="rId11"/>
                <a:stretch>
                  <a:fillRect l="-21127" t="-50000" b="-7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3FA03E95-9932-4246-AF78-97DCA262DF13}"/>
                  </a:ext>
                </a:extLst>
              </p:cNvPr>
              <p:cNvSpPr/>
              <p:nvPr/>
            </p:nvSpPr>
            <p:spPr>
              <a:xfrm>
                <a:off x="5922847" y="4164401"/>
                <a:ext cx="1655512" cy="118091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3FA03E95-9932-4246-AF78-97DCA262DF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847" y="4164401"/>
                <a:ext cx="1655512" cy="1180918"/>
              </a:xfrm>
              <a:prstGeom prst="roundRect">
                <a:avLst/>
              </a:prstGeom>
              <a:blipFill>
                <a:blip r:embed="rId12"/>
                <a:stretch>
                  <a:fillRect l="-16783" t="-49524" b="-7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51A7367-E364-9F4E-9F30-A0F376893743}"/>
              </a:ext>
            </a:extLst>
          </p:cNvPr>
          <p:cNvSpPr txBox="1"/>
          <p:nvPr/>
        </p:nvSpPr>
        <p:spPr>
          <a:xfrm>
            <a:off x="983130" y="1608955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nmExt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15AFE7-80E6-2C4C-9F41-108908EEEEFF}"/>
              </a:ext>
            </a:extLst>
          </p:cNvPr>
          <p:cNvSpPr txBox="1"/>
          <p:nvPr/>
        </p:nvSpPr>
        <p:spPr>
          <a:xfrm>
            <a:off x="4599671" y="1608955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nmExt</a:t>
            </a:r>
            <a:endParaRPr lang="en-US" dirty="0"/>
          </a:p>
        </p:txBody>
      </p:sp>
      <p:sp>
        <p:nvSpPr>
          <p:cNvPr id="22" name="Cloud Callout 21">
            <a:extLst>
              <a:ext uri="{FF2B5EF4-FFF2-40B4-BE49-F238E27FC236}">
                <a16:creationId xmlns:a16="http://schemas.microsoft.com/office/drawing/2014/main" id="{D40C144A-C162-6D4A-8CA7-5FB4C01DAFF0}"/>
              </a:ext>
            </a:extLst>
          </p:cNvPr>
          <p:cNvSpPr/>
          <p:nvPr/>
        </p:nvSpPr>
        <p:spPr>
          <a:xfrm>
            <a:off x="176054" y="4793988"/>
            <a:ext cx="3101198" cy="1428312"/>
          </a:xfrm>
          <a:prstGeom prst="cloudCallout">
            <a:avLst>
              <a:gd name="adj1" fmla="val 60755"/>
              <a:gd name="adj2" fmla="val -54751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one prevents incremental learning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201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7"/>
    </mc:Choice>
    <mc:Fallback xmlns="">
      <p:transition spd="slow" advTm="3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3" grpId="0" animBg="1"/>
      <p:bldP spid="6" grpId="0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7" grpId="0" animBg="1"/>
      <p:bldP spid="19" grpId="0"/>
      <p:bldP spid="21" grpId="0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0"/>
            <a:ext cx="8042276" cy="1336956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941" y="1911988"/>
            <a:ext cx="8042276" cy="4343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 to NMC</a:t>
            </a:r>
          </a:p>
          <a:p>
            <a:endParaRPr lang="en-US" dirty="0"/>
          </a:p>
          <a:p>
            <a:r>
              <a:rPr lang="en-US" dirty="0"/>
              <a:t>Impossibilities, Learning, </a:t>
            </a:r>
            <a:br>
              <a:rPr lang="en-US" dirty="0"/>
            </a:br>
            <a:r>
              <a:rPr lang="en-US" dirty="0"/>
              <a:t>Construction</a:t>
            </a:r>
          </a:p>
          <a:p>
            <a:endParaRPr lang="en-US" dirty="0"/>
          </a:p>
          <a:p>
            <a:r>
              <a:rPr lang="en-US" dirty="0"/>
              <a:t>Toy Game</a:t>
            </a:r>
          </a:p>
          <a:p>
            <a:endParaRPr lang="en-US" dirty="0"/>
          </a:p>
          <a:p>
            <a:r>
              <a:rPr lang="en-US" dirty="0"/>
              <a:t>6 Dimensional Synchronous Swimming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28</a:t>
            </a:fld>
            <a:endParaRPr lang="en-US"/>
          </a:p>
        </p:txBody>
      </p:sp>
      <p:sp>
        <p:nvSpPr>
          <p:cNvPr id="4" name="Left Arrow 3"/>
          <p:cNvSpPr/>
          <p:nvPr/>
        </p:nvSpPr>
        <p:spPr>
          <a:xfrm>
            <a:off x="6312587" y="4501324"/>
            <a:ext cx="978408" cy="484632"/>
          </a:xfrm>
          <a:prstGeom prst="leftArrow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61A946-6110-B445-A58E-53DDD5D39AAD}"/>
              </a:ext>
            </a:extLst>
          </p:cNvPr>
          <p:cNvSpPr txBox="1"/>
          <p:nvPr/>
        </p:nvSpPr>
        <p:spPr>
          <a:xfrm>
            <a:off x="6513519" y="1990900"/>
            <a:ext cx="777476" cy="338554"/>
          </a:xfrm>
          <a:prstGeom prst="rect">
            <a:avLst/>
          </a:prstGeom>
          <a:noFill/>
          <a:ln>
            <a:solidFill>
              <a:srgbClr val="A53926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DONE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E01FF9-C7B0-A14A-882F-7D6E23F62C3B}"/>
              </a:ext>
            </a:extLst>
          </p:cNvPr>
          <p:cNvSpPr txBox="1"/>
          <p:nvPr/>
        </p:nvSpPr>
        <p:spPr>
          <a:xfrm>
            <a:off x="6513519" y="3203324"/>
            <a:ext cx="777476" cy="338554"/>
          </a:xfrm>
          <a:prstGeom prst="rect">
            <a:avLst/>
          </a:prstGeom>
          <a:noFill/>
          <a:ln>
            <a:solidFill>
              <a:srgbClr val="A53926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17943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8"/>
    </mc:Choice>
    <mc:Fallback xmlns="">
      <p:transition spd="slow" advTm="159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BB91-F732-4D46-8961-A0E33B55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59" y="-454209"/>
            <a:ext cx="8042276" cy="1336956"/>
          </a:xfrm>
        </p:spPr>
        <p:txBody>
          <a:bodyPr/>
          <a:lstStyle/>
          <a:p>
            <a:r>
              <a:rPr lang="en-US"/>
              <a:t>The Game – Toy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9B19-9E4C-403A-9BF9-CD3F6A1A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B39DF-2EC1-4413-94B5-0BDD83B0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29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1E270-DCAB-D14E-ADA2-6F11B6EC34F4}"/>
              </a:ext>
            </a:extLst>
          </p:cNvPr>
          <p:cNvSpPr/>
          <p:nvPr/>
        </p:nvSpPr>
        <p:spPr>
          <a:xfrm>
            <a:off x="2228456" y="1456644"/>
            <a:ext cx="4443807" cy="44438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9FAE42-72E5-E04F-83EE-35543EBB5CF0}"/>
              </a:ext>
            </a:extLst>
          </p:cNvPr>
          <p:cNvCxnSpPr/>
          <p:nvPr/>
        </p:nvCxnSpPr>
        <p:spPr>
          <a:xfrm>
            <a:off x="5336184" y="1185378"/>
            <a:ext cx="0" cy="498633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41A49A-8720-6F47-B198-3D673A13D35A}"/>
              </a:ext>
            </a:extLst>
          </p:cNvPr>
          <p:cNvCxnSpPr>
            <a:cxnSpLocks/>
          </p:cNvCxnSpPr>
          <p:nvPr/>
        </p:nvCxnSpPr>
        <p:spPr>
          <a:xfrm flipH="1">
            <a:off x="1479651" y="2842728"/>
            <a:ext cx="631289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7142FA3-4FA8-9C48-A423-BB3FDA4901DB}"/>
              </a:ext>
            </a:extLst>
          </p:cNvPr>
          <p:cNvSpPr/>
          <p:nvPr/>
        </p:nvSpPr>
        <p:spPr>
          <a:xfrm>
            <a:off x="2228456" y="1456644"/>
            <a:ext cx="3107728" cy="13860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AA3AE2-A2BE-4E46-A185-8A543EDAA9F8}"/>
              </a:ext>
            </a:extLst>
          </p:cNvPr>
          <p:cNvSpPr/>
          <p:nvPr/>
        </p:nvSpPr>
        <p:spPr>
          <a:xfrm>
            <a:off x="5336184" y="2842728"/>
            <a:ext cx="1336079" cy="3057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95147B-79E0-454E-9928-69147CAF9187}"/>
              </a:ext>
            </a:extLst>
          </p:cNvPr>
          <p:cNvSpPr/>
          <p:nvPr/>
        </p:nvSpPr>
        <p:spPr>
          <a:xfrm>
            <a:off x="4450359" y="3871913"/>
            <a:ext cx="200025" cy="200025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350185-9B86-0A47-A80C-D61BCE268622}"/>
              </a:ext>
            </a:extLst>
          </p:cNvPr>
          <p:cNvSpPr/>
          <p:nvPr/>
        </p:nvSpPr>
        <p:spPr>
          <a:xfrm>
            <a:off x="5868295" y="3678547"/>
            <a:ext cx="200025" cy="200025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1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9"/>
    </mc:Choice>
    <mc:Fallback xmlns="">
      <p:transition spd="slow" advTm="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4" grpId="1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3E2BA-F68E-FC4C-8FE8-1DF1871F8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4693E-CEE7-984B-9FF9-14267776A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B9952-86FC-7E40-B2E8-15BD28DE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3</a:t>
            </a:fld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4E6BA12-9DBE-0649-BDA1-FE8207C9E041}"/>
              </a:ext>
            </a:extLst>
          </p:cNvPr>
          <p:cNvSpPr/>
          <p:nvPr/>
        </p:nvSpPr>
        <p:spPr>
          <a:xfrm>
            <a:off x="5363746" y="3836099"/>
            <a:ext cx="1330489" cy="763960"/>
          </a:xfrm>
          <a:prstGeom prst="rightArrow">
            <a:avLst/>
          </a:prstGeom>
          <a:solidFill>
            <a:srgbClr val="9BC4E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244D179-8EF3-AC42-BC45-7F007A7BF96A}"/>
              </a:ext>
            </a:extLst>
          </p:cNvPr>
          <p:cNvSpPr/>
          <p:nvPr/>
        </p:nvSpPr>
        <p:spPr>
          <a:xfrm>
            <a:off x="2492426" y="3836099"/>
            <a:ext cx="1202190" cy="763960"/>
          </a:xfrm>
          <a:prstGeom prst="rightArrow">
            <a:avLst/>
          </a:prstGeom>
          <a:solidFill>
            <a:srgbClr val="9BC4E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kd186802sdc.png">
            <a:extLst>
              <a:ext uri="{FF2B5EF4-FFF2-40B4-BE49-F238E27FC236}">
                <a16:creationId xmlns:a16="http://schemas.microsoft.com/office/drawing/2014/main" id="{1FB9F5FF-6BAF-6248-AE78-C3A7FEA1D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401" y="3756501"/>
            <a:ext cx="901970" cy="968237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5BED4D6-57DD-B04D-B8F9-8EDD9387E7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72068"/>
              </p:ext>
            </p:extLst>
          </p:nvPr>
        </p:nvGraphicFramePr>
        <p:xfrm>
          <a:off x="1896174" y="4042678"/>
          <a:ext cx="439629" cy="329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45" name="Equation" r:id="rId4" imgW="203200" imgH="152400" progId="Equation.3">
                  <p:embed/>
                </p:oleObj>
              </mc:Choice>
              <mc:Fallback>
                <p:oleObj name="Equation" r:id="rId4" imgW="203200" imgH="1524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6174" y="4042678"/>
                        <a:ext cx="439629" cy="329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AFEDA15-2E7E-7346-8261-454F58DD32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241288"/>
              </p:ext>
            </p:extLst>
          </p:nvPr>
        </p:nvGraphicFramePr>
        <p:xfrm>
          <a:off x="2661759" y="4042678"/>
          <a:ext cx="585333" cy="3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46" name="Equation" r:id="rId6" imgW="292100" imgH="165100" progId="Equation.3">
                  <p:embed/>
                </p:oleObj>
              </mc:Choice>
              <mc:Fallback>
                <p:oleObj name="Equation" r:id="rId6" imgW="292100" imgH="1651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61759" y="4042678"/>
                        <a:ext cx="585333" cy="330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1AC79032-39C7-E94F-BAC7-2262E73696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640435"/>
              </p:ext>
            </p:extLst>
          </p:nvPr>
        </p:nvGraphicFramePr>
        <p:xfrm>
          <a:off x="5662362" y="4036981"/>
          <a:ext cx="593934" cy="335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47" name="Equation" r:id="rId8" imgW="292100" imgH="165100" progId="Equation.3">
                  <p:embed/>
                </p:oleObj>
              </mc:Choice>
              <mc:Fallback>
                <p:oleObj name="Equation" r:id="rId8" imgW="292100" imgH="1651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62362" y="4036981"/>
                        <a:ext cx="593934" cy="335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3E3B2B02-42B3-0141-9EF7-A4F5D76843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5196"/>
              </p:ext>
            </p:extLst>
          </p:nvPr>
        </p:nvGraphicFramePr>
        <p:xfrm>
          <a:off x="6812981" y="4036981"/>
          <a:ext cx="439629" cy="329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48" name="Equation" r:id="rId4" imgW="203200" imgH="152400" progId="Equation.3">
                  <p:embed/>
                </p:oleObj>
              </mc:Choice>
              <mc:Fallback>
                <p:oleObj name="Equation" r:id="rId4" imgW="203200" imgH="152400" progId="Equation.3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5BED4D6-57DD-B04D-B8F9-8EDD9387E7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12981" y="4036981"/>
                        <a:ext cx="439629" cy="329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D700E392-256E-A545-AA60-44A4E85FFC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3657" y="1628775"/>
            <a:ext cx="1477881" cy="197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6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BB91-F732-4D46-8961-A0E33B55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59" y="-392486"/>
            <a:ext cx="8042276" cy="1336956"/>
          </a:xfrm>
        </p:spPr>
        <p:txBody>
          <a:bodyPr/>
          <a:lstStyle/>
          <a:p>
            <a:r>
              <a:rPr lang="en-US"/>
              <a:t>The Game – Toy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9B19-9E4C-403A-9BF9-CD3F6A1A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B39DF-2EC1-4413-94B5-0BDD83B0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30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AA3AE2-A2BE-4E46-A185-8A543EDAA9F8}"/>
              </a:ext>
            </a:extLst>
          </p:cNvPr>
          <p:cNvSpPr/>
          <p:nvPr/>
        </p:nvSpPr>
        <p:spPr>
          <a:xfrm>
            <a:off x="5336184" y="2842728"/>
            <a:ext cx="1336079" cy="30577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9FAE42-72E5-E04F-83EE-35543EBB5CF0}"/>
              </a:ext>
            </a:extLst>
          </p:cNvPr>
          <p:cNvCxnSpPr>
            <a:cxnSpLocks/>
          </p:cNvCxnSpPr>
          <p:nvPr/>
        </p:nvCxnSpPr>
        <p:spPr>
          <a:xfrm>
            <a:off x="6300395" y="2386013"/>
            <a:ext cx="0" cy="402661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41A49A-8720-6F47-B198-3D673A13D35A}"/>
              </a:ext>
            </a:extLst>
          </p:cNvPr>
          <p:cNvCxnSpPr>
            <a:cxnSpLocks/>
          </p:cNvCxnSpPr>
          <p:nvPr/>
        </p:nvCxnSpPr>
        <p:spPr>
          <a:xfrm flipH="1">
            <a:off x="4400550" y="4828690"/>
            <a:ext cx="3334843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21F860B-9E99-0843-892D-DA7D309C0352}"/>
              </a:ext>
            </a:extLst>
          </p:cNvPr>
          <p:cNvSpPr/>
          <p:nvPr/>
        </p:nvSpPr>
        <p:spPr>
          <a:xfrm>
            <a:off x="6300395" y="2842728"/>
            <a:ext cx="371868" cy="19859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911E4-2DCD-9C4B-A1B9-AC10163035D3}"/>
              </a:ext>
            </a:extLst>
          </p:cNvPr>
          <p:cNvSpPr/>
          <p:nvPr/>
        </p:nvSpPr>
        <p:spPr>
          <a:xfrm>
            <a:off x="5336184" y="4828690"/>
            <a:ext cx="964211" cy="10717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D754FE6-4AB1-FD48-B9A6-5D5A6E4F2BB9}"/>
              </a:ext>
            </a:extLst>
          </p:cNvPr>
          <p:cNvSpPr/>
          <p:nvPr/>
        </p:nvSpPr>
        <p:spPr>
          <a:xfrm>
            <a:off x="5518252" y="5085381"/>
            <a:ext cx="200025" cy="200025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5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BB91-F732-4D46-8961-A0E33B55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59" y="-392486"/>
            <a:ext cx="8042276" cy="1336956"/>
          </a:xfrm>
        </p:spPr>
        <p:txBody>
          <a:bodyPr/>
          <a:lstStyle/>
          <a:p>
            <a:r>
              <a:rPr lang="en-US" dirty="0"/>
              <a:t>The Game – Toy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9B19-9E4C-403A-9BF9-CD3F6A1A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B39DF-2EC1-4413-94B5-0BDD83B0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31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AA3AE2-A2BE-4E46-A185-8A543EDAA9F8}"/>
              </a:ext>
            </a:extLst>
          </p:cNvPr>
          <p:cNvSpPr/>
          <p:nvPr/>
        </p:nvSpPr>
        <p:spPr>
          <a:xfrm>
            <a:off x="5336184" y="2842728"/>
            <a:ext cx="1336079" cy="30577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9FAE42-72E5-E04F-83EE-35543EBB5CF0}"/>
              </a:ext>
            </a:extLst>
          </p:cNvPr>
          <p:cNvCxnSpPr>
            <a:cxnSpLocks/>
          </p:cNvCxnSpPr>
          <p:nvPr/>
        </p:nvCxnSpPr>
        <p:spPr>
          <a:xfrm>
            <a:off x="6300395" y="2386013"/>
            <a:ext cx="0" cy="402661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41A49A-8720-6F47-B198-3D673A13D35A}"/>
              </a:ext>
            </a:extLst>
          </p:cNvPr>
          <p:cNvCxnSpPr>
            <a:cxnSpLocks/>
          </p:cNvCxnSpPr>
          <p:nvPr/>
        </p:nvCxnSpPr>
        <p:spPr>
          <a:xfrm flipH="1">
            <a:off x="4400550" y="4828690"/>
            <a:ext cx="3334843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21F860B-9E99-0843-892D-DA7D309C0352}"/>
              </a:ext>
            </a:extLst>
          </p:cNvPr>
          <p:cNvSpPr/>
          <p:nvPr/>
        </p:nvSpPr>
        <p:spPr>
          <a:xfrm>
            <a:off x="6300395" y="2842728"/>
            <a:ext cx="371868" cy="19859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911E4-2DCD-9C4B-A1B9-AC10163035D3}"/>
              </a:ext>
            </a:extLst>
          </p:cNvPr>
          <p:cNvSpPr/>
          <p:nvPr/>
        </p:nvSpPr>
        <p:spPr>
          <a:xfrm>
            <a:off x="5336184" y="4828690"/>
            <a:ext cx="964211" cy="10717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D754FE6-4AB1-FD48-B9A6-5D5A6E4F2BB9}"/>
              </a:ext>
            </a:extLst>
          </p:cNvPr>
          <p:cNvSpPr/>
          <p:nvPr/>
        </p:nvSpPr>
        <p:spPr>
          <a:xfrm>
            <a:off x="5518252" y="5085381"/>
            <a:ext cx="200025" cy="200025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493DD2-C4EF-EB4B-92B6-0C507E90926E}"/>
                  </a:ext>
                </a:extLst>
              </p:cNvPr>
              <p:cNvSpPr txBox="1"/>
              <p:nvPr/>
            </p:nvSpPr>
            <p:spPr>
              <a:xfrm>
                <a:off x="2372304" y="1770968"/>
                <a:ext cx="47474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goal is to end up in a small enough area, </a:t>
                </a:r>
              </a:p>
              <a:p>
                <a:r>
                  <a:rPr lang="en-US" dirty="0"/>
                  <a:t>below some threshold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493DD2-C4EF-EB4B-92B6-0C507E909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304" y="1770968"/>
                <a:ext cx="4747453" cy="646331"/>
              </a:xfrm>
              <a:prstGeom prst="rect">
                <a:avLst/>
              </a:prstGeom>
              <a:blipFill>
                <a:blip r:embed="rId2"/>
                <a:stretch>
                  <a:fillRect l="-1067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997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BB91-F732-4D46-8961-A0E33B55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59" y="-392486"/>
            <a:ext cx="8042276" cy="1336956"/>
          </a:xfrm>
        </p:spPr>
        <p:txBody>
          <a:bodyPr/>
          <a:lstStyle/>
          <a:p>
            <a:r>
              <a:rPr lang="en-US"/>
              <a:t>The Game – Toy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9B19-9E4C-403A-9BF9-CD3F6A1A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B39DF-2EC1-4413-94B5-0BDD83B0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32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1E270-DCAB-D14E-ADA2-6F11B6EC34F4}"/>
              </a:ext>
            </a:extLst>
          </p:cNvPr>
          <p:cNvSpPr/>
          <p:nvPr/>
        </p:nvSpPr>
        <p:spPr>
          <a:xfrm>
            <a:off x="2228456" y="1456644"/>
            <a:ext cx="4443807" cy="44438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9FAE42-72E5-E04F-83EE-35543EBB5CF0}"/>
              </a:ext>
            </a:extLst>
          </p:cNvPr>
          <p:cNvCxnSpPr/>
          <p:nvPr/>
        </p:nvCxnSpPr>
        <p:spPr>
          <a:xfrm>
            <a:off x="5336184" y="1185378"/>
            <a:ext cx="0" cy="498633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41A49A-8720-6F47-B198-3D673A13D35A}"/>
              </a:ext>
            </a:extLst>
          </p:cNvPr>
          <p:cNvCxnSpPr>
            <a:cxnSpLocks/>
          </p:cNvCxnSpPr>
          <p:nvPr/>
        </p:nvCxnSpPr>
        <p:spPr>
          <a:xfrm flipH="1">
            <a:off x="1479651" y="2842728"/>
            <a:ext cx="631289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7142FA3-4FA8-9C48-A423-BB3FDA4901DB}"/>
              </a:ext>
            </a:extLst>
          </p:cNvPr>
          <p:cNvSpPr/>
          <p:nvPr/>
        </p:nvSpPr>
        <p:spPr>
          <a:xfrm>
            <a:off x="2228456" y="1456644"/>
            <a:ext cx="3107728" cy="13860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D3CD0A-AA39-2044-961A-D7BDE07A82ED}"/>
              </a:ext>
            </a:extLst>
          </p:cNvPr>
          <p:cNvSpPr/>
          <p:nvPr/>
        </p:nvSpPr>
        <p:spPr>
          <a:xfrm>
            <a:off x="2228456" y="1465683"/>
            <a:ext cx="3107728" cy="13860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AA3AE2-A2BE-4E46-A185-8A543EDAA9F8}"/>
              </a:ext>
            </a:extLst>
          </p:cNvPr>
          <p:cNvSpPr/>
          <p:nvPr/>
        </p:nvSpPr>
        <p:spPr>
          <a:xfrm>
            <a:off x="5336184" y="2842728"/>
            <a:ext cx="1336079" cy="3057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57CBB6-394B-A04D-8D56-6D137692FC95}"/>
              </a:ext>
            </a:extLst>
          </p:cNvPr>
          <p:cNvSpPr/>
          <p:nvPr/>
        </p:nvSpPr>
        <p:spPr>
          <a:xfrm>
            <a:off x="5336184" y="2842728"/>
            <a:ext cx="1336079" cy="30577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92FBA7-642F-D540-AD08-6A0279B1D6B6}"/>
              </a:ext>
            </a:extLst>
          </p:cNvPr>
          <p:cNvCxnSpPr>
            <a:cxnSpLocks/>
          </p:cNvCxnSpPr>
          <p:nvPr/>
        </p:nvCxnSpPr>
        <p:spPr>
          <a:xfrm>
            <a:off x="6300395" y="2386013"/>
            <a:ext cx="0" cy="402661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5B23B3-B317-F946-9BB1-C6F01DEF993E}"/>
              </a:ext>
            </a:extLst>
          </p:cNvPr>
          <p:cNvCxnSpPr>
            <a:cxnSpLocks/>
          </p:cNvCxnSpPr>
          <p:nvPr/>
        </p:nvCxnSpPr>
        <p:spPr>
          <a:xfrm flipH="1">
            <a:off x="4400550" y="4828690"/>
            <a:ext cx="3334843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E4C6707-A919-CA42-BEE2-CC25ED96A5FC}"/>
              </a:ext>
            </a:extLst>
          </p:cNvPr>
          <p:cNvSpPr/>
          <p:nvPr/>
        </p:nvSpPr>
        <p:spPr>
          <a:xfrm>
            <a:off x="6300395" y="2842728"/>
            <a:ext cx="371868" cy="19859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A87113-1F18-3341-916F-6010608BD93C}"/>
              </a:ext>
            </a:extLst>
          </p:cNvPr>
          <p:cNvSpPr/>
          <p:nvPr/>
        </p:nvSpPr>
        <p:spPr>
          <a:xfrm>
            <a:off x="5336184" y="4828690"/>
            <a:ext cx="964211" cy="10717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4C3C88-0104-C049-A2EA-69054F67B035}"/>
              </a:ext>
            </a:extLst>
          </p:cNvPr>
          <p:cNvCxnSpPr>
            <a:cxnSpLocks/>
          </p:cNvCxnSpPr>
          <p:nvPr/>
        </p:nvCxnSpPr>
        <p:spPr>
          <a:xfrm flipH="1">
            <a:off x="1268614" y="2195028"/>
            <a:ext cx="631289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5F1007D-FC96-6F4F-BDF6-4A80165DF55A}"/>
              </a:ext>
            </a:extLst>
          </p:cNvPr>
          <p:cNvCxnSpPr/>
          <p:nvPr/>
        </p:nvCxnSpPr>
        <p:spPr>
          <a:xfrm>
            <a:off x="3816947" y="944470"/>
            <a:ext cx="0" cy="498633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0CEE96A-2AD7-FC40-A718-6FD53301B6A6}"/>
              </a:ext>
            </a:extLst>
          </p:cNvPr>
          <p:cNvSpPr/>
          <p:nvPr/>
        </p:nvSpPr>
        <p:spPr>
          <a:xfrm>
            <a:off x="2228456" y="1465683"/>
            <a:ext cx="1588491" cy="7293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0A01D8-A673-AD44-92F5-FC24539D7B75}"/>
              </a:ext>
            </a:extLst>
          </p:cNvPr>
          <p:cNvSpPr/>
          <p:nvPr/>
        </p:nvSpPr>
        <p:spPr>
          <a:xfrm>
            <a:off x="3816947" y="2195028"/>
            <a:ext cx="1492849" cy="6657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9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8" grpId="0" animBg="1"/>
      <p:bldP spid="31" grpId="0" animBg="1"/>
      <p:bldP spid="32" grpId="0" animBg="1"/>
      <p:bldP spid="3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BB91-F732-4D46-8961-A0E33B55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59" y="-392486"/>
            <a:ext cx="8042276" cy="1336956"/>
          </a:xfrm>
        </p:spPr>
        <p:txBody>
          <a:bodyPr/>
          <a:lstStyle/>
          <a:p>
            <a:r>
              <a:rPr lang="en-US"/>
              <a:t>The Game – Toy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9B19-9E4C-403A-9BF9-CD3F6A1A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B39DF-2EC1-4413-94B5-0BDD83B0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1E270-DCAB-D14E-ADA2-6F11B6EC34F4}"/>
              </a:ext>
            </a:extLst>
          </p:cNvPr>
          <p:cNvSpPr/>
          <p:nvPr/>
        </p:nvSpPr>
        <p:spPr>
          <a:xfrm>
            <a:off x="2228456" y="1456644"/>
            <a:ext cx="4443807" cy="44438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9FAE42-72E5-E04F-83EE-35543EBB5CF0}"/>
              </a:ext>
            </a:extLst>
          </p:cNvPr>
          <p:cNvCxnSpPr/>
          <p:nvPr/>
        </p:nvCxnSpPr>
        <p:spPr>
          <a:xfrm>
            <a:off x="5336184" y="1185378"/>
            <a:ext cx="0" cy="498633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41A49A-8720-6F47-B198-3D673A13D35A}"/>
              </a:ext>
            </a:extLst>
          </p:cNvPr>
          <p:cNvCxnSpPr>
            <a:cxnSpLocks/>
          </p:cNvCxnSpPr>
          <p:nvPr/>
        </p:nvCxnSpPr>
        <p:spPr>
          <a:xfrm flipH="1">
            <a:off x="1422501" y="3299928"/>
            <a:ext cx="631289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92FBA7-642F-D540-AD08-6A0279B1D6B6}"/>
              </a:ext>
            </a:extLst>
          </p:cNvPr>
          <p:cNvCxnSpPr>
            <a:cxnSpLocks/>
          </p:cNvCxnSpPr>
          <p:nvPr/>
        </p:nvCxnSpPr>
        <p:spPr>
          <a:xfrm>
            <a:off x="6321910" y="1185378"/>
            <a:ext cx="0" cy="498633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5B23B3-B317-F946-9BB1-C6F01DEF993E}"/>
              </a:ext>
            </a:extLst>
          </p:cNvPr>
          <p:cNvCxnSpPr>
            <a:cxnSpLocks/>
          </p:cNvCxnSpPr>
          <p:nvPr/>
        </p:nvCxnSpPr>
        <p:spPr>
          <a:xfrm flipH="1">
            <a:off x="1422501" y="4828690"/>
            <a:ext cx="6312893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4C3C88-0104-C049-A2EA-69054F67B035}"/>
              </a:ext>
            </a:extLst>
          </p:cNvPr>
          <p:cNvCxnSpPr>
            <a:cxnSpLocks/>
          </p:cNvCxnSpPr>
          <p:nvPr/>
        </p:nvCxnSpPr>
        <p:spPr>
          <a:xfrm flipH="1">
            <a:off x="1268614" y="2195028"/>
            <a:ext cx="631289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5F1007D-FC96-6F4F-BDF6-4A80165DF55A}"/>
              </a:ext>
            </a:extLst>
          </p:cNvPr>
          <p:cNvCxnSpPr/>
          <p:nvPr/>
        </p:nvCxnSpPr>
        <p:spPr>
          <a:xfrm>
            <a:off x="3329267" y="1185378"/>
            <a:ext cx="0" cy="498633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38C931D-0886-A243-8534-26F52C1097F7}"/>
              </a:ext>
            </a:extLst>
          </p:cNvPr>
          <p:cNvSpPr/>
          <p:nvPr/>
        </p:nvSpPr>
        <p:spPr>
          <a:xfrm>
            <a:off x="2228456" y="2195028"/>
            <a:ext cx="1100811" cy="11008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EA1477B4-5D18-2C4B-95CC-BCAD788841BC}"/>
              </a:ext>
            </a:extLst>
          </p:cNvPr>
          <p:cNvSpPr/>
          <p:nvPr/>
        </p:nvSpPr>
        <p:spPr>
          <a:xfrm rot="2700000">
            <a:off x="2621280" y="1600200"/>
            <a:ext cx="441960" cy="457200"/>
          </a:xfrm>
          <a:prstGeom prst="plus">
            <a:avLst>
              <a:gd name="adj" fmla="val 4569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C78AD120-6488-244E-8A70-EA0DA9322248}"/>
              </a:ext>
            </a:extLst>
          </p:cNvPr>
          <p:cNvSpPr/>
          <p:nvPr/>
        </p:nvSpPr>
        <p:spPr>
          <a:xfrm rot="2700000">
            <a:off x="2511230" y="4262912"/>
            <a:ext cx="441960" cy="457200"/>
          </a:xfrm>
          <a:prstGeom prst="plus">
            <a:avLst>
              <a:gd name="adj" fmla="val 4569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50CFCAAB-8577-EB4D-A790-381324C4A356}"/>
              </a:ext>
            </a:extLst>
          </p:cNvPr>
          <p:cNvSpPr/>
          <p:nvPr/>
        </p:nvSpPr>
        <p:spPr>
          <a:xfrm rot="2700000">
            <a:off x="2511231" y="5123470"/>
            <a:ext cx="441960" cy="457200"/>
          </a:xfrm>
          <a:prstGeom prst="plus">
            <a:avLst>
              <a:gd name="adj" fmla="val 4569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>
            <a:extLst>
              <a:ext uri="{FF2B5EF4-FFF2-40B4-BE49-F238E27FC236}">
                <a16:creationId xmlns:a16="http://schemas.microsoft.com/office/drawing/2014/main" id="{C24C8346-288F-9D43-BEB3-5908D7E058AC}"/>
              </a:ext>
            </a:extLst>
          </p:cNvPr>
          <p:cNvSpPr/>
          <p:nvPr/>
        </p:nvSpPr>
        <p:spPr>
          <a:xfrm rot="2700000">
            <a:off x="3692606" y="2562532"/>
            <a:ext cx="441960" cy="457200"/>
          </a:xfrm>
          <a:prstGeom prst="plus">
            <a:avLst>
              <a:gd name="adj" fmla="val 4569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208F6D58-8F77-204C-A662-C2351C211145}"/>
              </a:ext>
            </a:extLst>
          </p:cNvPr>
          <p:cNvSpPr/>
          <p:nvPr/>
        </p:nvSpPr>
        <p:spPr>
          <a:xfrm rot="2700000">
            <a:off x="5608719" y="2547950"/>
            <a:ext cx="441960" cy="457200"/>
          </a:xfrm>
          <a:prstGeom prst="plus">
            <a:avLst>
              <a:gd name="adj" fmla="val 4569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C26DDEB3-C5F1-E84D-AC24-45266796A093}"/>
              </a:ext>
            </a:extLst>
          </p:cNvPr>
          <p:cNvSpPr/>
          <p:nvPr/>
        </p:nvSpPr>
        <p:spPr>
          <a:xfrm rot="2700000">
            <a:off x="6302487" y="2547950"/>
            <a:ext cx="441960" cy="457200"/>
          </a:xfrm>
          <a:prstGeom prst="plus">
            <a:avLst>
              <a:gd name="adj" fmla="val 4569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A214B8-A57F-0545-9D83-F517EC86822E}"/>
              </a:ext>
            </a:extLst>
          </p:cNvPr>
          <p:cNvCxnSpPr>
            <a:cxnSpLocks/>
          </p:cNvCxnSpPr>
          <p:nvPr/>
        </p:nvCxnSpPr>
        <p:spPr>
          <a:xfrm flipH="1">
            <a:off x="1422501" y="4096864"/>
            <a:ext cx="631289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20DC912-6873-0349-BED5-4EFBA3D16546}"/>
              </a:ext>
            </a:extLst>
          </p:cNvPr>
          <p:cNvCxnSpPr/>
          <p:nvPr/>
        </p:nvCxnSpPr>
        <p:spPr>
          <a:xfrm>
            <a:off x="4450359" y="1185378"/>
            <a:ext cx="0" cy="498633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Cross 38">
            <a:extLst>
              <a:ext uri="{FF2B5EF4-FFF2-40B4-BE49-F238E27FC236}">
                <a16:creationId xmlns:a16="http://schemas.microsoft.com/office/drawing/2014/main" id="{FFE0F4CA-C294-B34D-9510-BE49D4EE847B}"/>
              </a:ext>
            </a:extLst>
          </p:cNvPr>
          <p:cNvSpPr/>
          <p:nvPr/>
        </p:nvSpPr>
        <p:spPr>
          <a:xfrm rot="2700000">
            <a:off x="4635284" y="2562531"/>
            <a:ext cx="441960" cy="457200"/>
          </a:xfrm>
          <a:prstGeom prst="plus">
            <a:avLst>
              <a:gd name="adj" fmla="val 4569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5C7EC4A5-BCE4-0C46-861B-F14251C4B931}"/>
              </a:ext>
            </a:extLst>
          </p:cNvPr>
          <p:cNvSpPr/>
          <p:nvPr/>
        </p:nvSpPr>
        <p:spPr>
          <a:xfrm rot="2700000">
            <a:off x="2511232" y="3486561"/>
            <a:ext cx="441960" cy="457200"/>
          </a:xfrm>
          <a:prstGeom prst="plus">
            <a:avLst>
              <a:gd name="adj" fmla="val 4569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791679-3180-AC40-BD17-C775EA283E5C}"/>
              </a:ext>
            </a:extLst>
          </p:cNvPr>
          <p:cNvSpPr/>
          <p:nvPr/>
        </p:nvSpPr>
        <p:spPr>
          <a:xfrm>
            <a:off x="3329267" y="3295839"/>
            <a:ext cx="1121092" cy="8010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6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4" grpId="0" animBg="1"/>
      <p:bldP spid="15" grpId="0" animBg="1"/>
      <p:bldP spid="24" grpId="0" animBg="1"/>
      <p:bldP spid="25" grpId="0" animBg="1"/>
      <p:bldP spid="26" grpId="0" animBg="1"/>
      <p:bldP spid="27" grpId="0" animBg="1"/>
      <p:bldP spid="33" grpId="0" animBg="1"/>
      <p:bldP spid="39" grpId="0" animBg="1"/>
      <p:bldP spid="40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BB91-F732-4D46-8961-A0E33B55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59" y="-392486"/>
            <a:ext cx="8042276" cy="1336956"/>
          </a:xfrm>
        </p:spPr>
        <p:txBody>
          <a:bodyPr/>
          <a:lstStyle/>
          <a:p>
            <a:r>
              <a:rPr lang="en-US"/>
              <a:t>The Game – Toy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9B19-9E4C-403A-9BF9-CD3F6A1A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B39DF-2EC1-4413-94B5-0BDD83B0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34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81E270-DCAB-D14E-ADA2-6F11B6EC34F4}"/>
              </a:ext>
            </a:extLst>
          </p:cNvPr>
          <p:cNvSpPr/>
          <p:nvPr/>
        </p:nvSpPr>
        <p:spPr>
          <a:xfrm>
            <a:off x="2228456" y="1456644"/>
            <a:ext cx="4443807" cy="44438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9FAE42-72E5-E04F-83EE-35543EBB5CF0}"/>
              </a:ext>
            </a:extLst>
          </p:cNvPr>
          <p:cNvCxnSpPr/>
          <p:nvPr/>
        </p:nvCxnSpPr>
        <p:spPr>
          <a:xfrm>
            <a:off x="5336184" y="1185378"/>
            <a:ext cx="0" cy="498633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41A49A-8720-6F47-B198-3D673A13D35A}"/>
              </a:ext>
            </a:extLst>
          </p:cNvPr>
          <p:cNvCxnSpPr>
            <a:cxnSpLocks/>
          </p:cNvCxnSpPr>
          <p:nvPr/>
        </p:nvCxnSpPr>
        <p:spPr>
          <a:xfrm flipH="1">
            <a:off x="1422501" y="3299928"/>
            <a:ext cx="631289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92FBA7-642F-D540-AD08-6A0279B1D6B6}"/>
              </a:ext>
            </a:extLst>
          </p:cNvPr>
          <p:cNvCxnSpPr>
            <a:cxnSpLocks/>
          </p:cNvCxnSpPr>
          <p:nvPr/>
        </p:nvCxnSpPr>
        <p:spPr>
          <a:xfrm>
            <a:off x="6321910" y="1185378"/>
            <a:ext cx="0" cy="498633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5B23B3-B317-F946-9BB1-C6F01DEF993E}"/>
              </a:ext>
            </a:extLst>
          </p:cNvPr>
          <p:cNvCxnSpPr>
            <a:cxnSpLocks/>
          </p:cNvCxnSpPr>
          <p:nvPr/>
        </p:nvCxnSpPr>
        <p:spPr>
          <a:xfrm flipH="1">
            <a:off x="1422501" y="4828690"/>
            <a:ext cx="6312893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4C3C88-0104-C049-A2EA-69054F67B035}"/>
              </a:ext>
            </a:extLst>
          </p:cNvPr>
          <p:cNvCxnSpPr>
            <a:cxnSpLocks/>
          </p:cNvCxnSpPr>
          <p:nvPr/>
        </p:nvCxnSpPr>
        <p:spPr>
          <a:xfrm flipH="1">
            <a:off x="1268614" y="2195028"/>
            <a:ext cx="631289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5F1007D-FC96-6F4F-BDF6-4A80165DF55A}"/>
              </a:ext>
            </a:extLst>
          </p:cNvPr>
          <p:cNvCxnSpPr/>
          <p:nvPr/>
        </p:nvCxnSpPr>
        <p:spPr>
          <a:xfrm>
            <a:off x="3329267" y="1185378"/>
            <a:ext cx="0" cy="498633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38C931D-0886-A243-8534-26F52C1097F7}"/>
                  </a:ext>
                </a:extLst>
              </p:cNvPr>
              <p:cNvSpPr/>
              <p:nvPr/>
            </p:nvSpPr>
            <p:spPr>
              <a:xfrm>
                <a:off x="2228456" y="2195028"/>
                <a:ext cx="1100811" cy="110081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38C931D-0886-A243-8534-26F52C1097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6" y="2195028"/>
                <a:ext cx="1100811" cy="11008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A214B8-A57F-0545-9D83-F517EC86822E}"/>
              </a:ext>
            </a:extLst>
          </p:cNvPr>
          <p:cNvCxnSpPr>
            <a:cxnSpLocks/>
          </p:cNvCxnSpPr>
          <p:nvPr/>
        </p:nvCxnSpPr>
        <p:spPr>
          <a:xfrm flipH="1">
            <a:off x="1422501" y="4096864"/>
            <a:ext cx="631289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20DC912-6873-0349-BED5-4EFBA3D16546}"/>
              </a:ext>
            </a:extLst>
          </p:cNvPr>
          <p:cNvCxnSpPr/>
          <p:nvPr/>
        </p:nvCxnSpPr>
        <p:spPr>
          <a:xfrm>
            <a:off x="4450359" y="1185378"/>
            <a:ext cx="0" cy="498633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F791679-3180-AC40-BD17-C775EA283E5C}"/>
                  </a:ext>
                </a:extLst>
              </p:cNvPr>
              <p:cNvSpPr/>
              <p:nvPr/>
            </p:nvSpPr>
            <p:spPr>
              <a:xfrm>
                <a:off x="3329267" y="3295839"/>
                <a:ext cx="1121092" cy="8010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F791679-3180-AC40-BD17-C775EA283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267" y="3295839"/>
                <a:ext cx="1121092" cy="801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3CC4A8A-3BEC-154C-B212-EE21438774D5}"/>
                  </a:ext>
                </a:extLst>
              </p:cNvPr>
              <p:cNvSpPr/>
              <p:nvPr/>
            </p:nvSpPr>
            <p:spPr>
              <a:xfrm>
                <a:off x="4430078" y="1456644"/>
                <a:ext cx="906106" cy="73838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3CC4A8A-3BEC-154C-B212-EE2143877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078" y="1456644"/>
                <a:ext cx="906106" cy="738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B9E3A2-2A26-374F-8764-5584F63DED5C}"/>
                  </a:ext>
                </a:extLst>
              </p:cNvPr>
              <p:cNvSpPr/>
              <p:nvPr/>
            </p:nvSpPr>
            <p:spPr>
              <a:xfrm>
                <a:off x="6321910" y="4096864"/>
                <a:ext cx="350353" cy="7125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B9E3A2-2A26-374F-8764-5584F63DE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910" y="4096864"/>
                <a:ext cx="350353" cy="712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D2727D-C571-714C-9A31-8E7168B83A60}"/>
                  </a:ext>
                </a:extLst>
              </p:cNvPr>
              <p:cNvSpPr/>
              <p:nvPr/>
            </p:nvSpPr>
            <p:spPr>
              <a:xfrm>
                <a:off x="5336184" y="4809414"/>
                <a:ext cx="964211" cy="109103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D2727D-C571-714C-9A31-8E7168B83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184" y="4809414"/>
                <a:ext cx="964211" cy="10910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597A509-2058-8845-8F59-D1583307A35F}"/>
                  </a:ext>
                </a:extLst>
              </p:cNvPr>
              <p:cNvSpPr txBox="1"/>
              <p:nvPr/>
            </p:nvSpPr>
            <p:spPr>
              <a:xfrm>
                <a:off x="7070797" y="1310518"/>
                <a:ext cx="11226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597A509-2058-8845-8F59-D1583307A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797" y="1310518"/>
                <a:ext cx="1122615" cy="430887"/>
              </a:xfrm>
              <a:prstGeom prst="rect">
                <a:avLst/>
              </a:prstGeom>
              <a:blipFill>
                <a:blip r:embed="rId7"/>
                <a:stretch>
                  <a:fillRect l="-4494" r="-449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A77A50E-FBC2-3F41-AD16-56E92F360B4A}"/>
                  </a:ext>
                </a:extLst>
              </p:cNvPr>
              <p:cNvSpPr/>
              <p:nvPr/>
            </p:nvSpPr>
            <p:spPr>
              <a:xfrm>
                <a:off x="7227765" y="2528405"/>
                <a:ext cx="1570842" cy="106606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Goal: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A77A50E-FBC2-3F41-AD16-56E92F360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765" y="2528405"/>
                <a:ext cx="1570842" cy="1066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98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BB91-F732-4D46-8961-A0E33B55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59" y="-392486"/>
            <a:ext cx="8042276" cy="1336956"/>
          </a:xfrm>
        </p:spPr>
        <p:txBody>
          <a:bodyPr/>
          <a:lstStyle/>
          <a:p>
            <a:r>
              <a:rPr lang="en-US" dirty="0"/>
              <a:t>The Game – Toy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9B19-9E4C-403A-9BF9-CD3F6A1A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B39DF-2EC1-4413-94B5-0BDD83B0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C49E8C-0E19-7544-8255-8E10047E12C4}"/>
                  </a:ext>
                </a:extLst>
              </p:cNvPr>
              <p:cNvSpPr txBox="1"/>
              <p:nvPr/>
            </p:nvSpPr>
            <p:spPr>
              <a:xfrm>
                <a:off x="3045129" y="2804381"/>
                <a:ext cx="2668679" cy="1192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C49E8C-0E19-7544-8255-8E10047E1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129" y="2804381"/>
                <a:ext cx="2668679" cy="1192378"/>
              </a:xfrm>
              <a:prstGeom prst="rect">
                <a:avLst/>
              </a:prstGeom>
              <a:blipFill>
                <a:blip r:embed="rId2"/>
                <a:stretch>
                  <a:fillRect l="-55714" t="-147368" r="-2381" b="-20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E84404E-CC9B-E94F-AE58-BF4B5E09AC01}"/>
              </a:ext>
            </a:extLst>
          </p:cNvPr>
          <p:cNvSpPr txBox="1"/>
          <p:nvPr/>
        </p:nvSpPr>
        <p:spPr>
          <a:xfrm>
            <a:off x="3045129" y="997789"/>
            <a:ext cx="2738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Key Lemma</a:t>
            </a:r>
          </a:p>
        </p:txBody>
      </p:sp>
    </p:spTree>
    <p:extLst>
      <p:ext uri="{BB962C8B-B14F-4D97-AF65-F5344CB8AC3E}">
        <p14:creationId xmlns:p14="http://schemas.microsoft.com/office/powerpoint/2010/main" val="155607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oud Callout 15">
            <a:extLst>
              <a:ext uri="{FF2B5EF4-FFF2-40B4-BE49-F238E27FC236}">
                <a16:creationId xmlns:a16="http://schemas.microsoft.com/office/drawing/2014/main" id="{40E6EF1E-807A-7F48-9A45-93F5B71A58C6}"/>
              </a:ext>
            </a:extLst>
          </p:cNvPr>
          <p:cNvSpPr/>
          <p:nvPr/>
        </p:nvSpPr>
        <p:spPr>
          <a:xfrm>
            <a:off x="4666971" y="1249803"/>
            <a:ext cx="3990264" cy="1868778"/>
          </a:xfrm>
          <a:prstGeom prst="cloudCallout">
            <a:avLst>
              <a:gd name="adj1" fmla="val 13159"/>
              <a:gd name="adj2" fmla="val 117954"/>
            </a:avLst>
          </a:prstGeom>
          <a:solidFill>
            <a:schemeClr val="accent4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2BB91-F732-4D46-8961-A0E33B55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59" y="-392486"/>
            <a:ext cx="8042276" cy="1336956"/>
          </a:xfrm>
        </p:spPr>
        <p:txBody>
          <a:bodyPr/>
          <a:lstStyle/>
          <a:p>
            <a:r>
              <a:rPr lang="en-US"/>
              <a:t>The Game – Toy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9B19-9E4C-403A-9BF9-CD3F6A1A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B39DF-2EC1-4413-94B5-0BDD83B0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36</a:t>
            </a:fld>
            <a:endParaRPr lang="en-US"/>
          </a:p>
        </p:txBody>
      </p:sp>
      <p:sp>
        <p:nvSpPr>
          <p:cNvPr id="33" name="Cloud Callout 32">
            <a:extLst>
              <a:ext uri="{FF2B5EF4-FFF2-40B4-BE49-F238E27FC236}">
                <a16:creationId xmlns:a16="http://schemas.microsoft.com/office/drawing/2014/main" id="{48976F8F-2A4D-8D46-80F2-F6EF5BCE9D14}"/>
              </a:ext>
            </a:extLst>
          </p:cNvPr>
          <p:cNvSpPr/>
          <p:nvPr/>
        </p:nvSpPr>
        <p:spPr>
          <a:xfrm>
            <a:off x="2019847" y="1146269"/>
            <a:ext cx="2185988" cy="1557417"/>
          </a:xfrm>
          <a:prstGeom prst="cloudCallout">
            <a:avLst>
              <a:gd name="adj1" fmla="val 86425"/>
              <a:gd name="adj2" fmla="val 161426"/>
            </a:avLst>
          </a:prstGeom>
          <a:solidFill>
            <a:schemeClr val="accent4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124A92-D22C-024B-B047-E01A79EC93F9}"/>
                  </a:ext>
                </a:extLst>
              </p:cNvPr>
              <p:cNvSpPr txBox="1"/>
              <p:nvPr/>
            </p:nvSpPr>
            <p:spPr>
              <a:xfrm>
                <a:off x="2547750" y="1676959"/>
                <a:ext cx="11301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124A92-D22C-024B-B047-E01A79EC9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50" y="1676959"/>
                <a:ext cx="1130181" cy="430887"/>
              </a:xfrm>
              <a:prstGeom prst="rect">
                <a:avLst/>
              </a:prstGeom>
              <a:blipFill>
                <a:blip r:embed="rId2"/>
                <a:stretch>
                  <a:fillRect l="-5556" r="-444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B321E-BEF9-3547-B3F8-B6646E9A7278}"/>
                  </a:ext>
                </a:extLst>
              </p:cNvPr>
              <p:cNvSpPr txBox="1"/>
              <p:nvPr/>
            </p:nvSpPr>
            <p:spPr>
              <a:xfrm>
                <a:off x="2959266" y="4157080"/>
                <a:ext cx="2236061" cy="104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rad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CB321E-BEF9-3547-B3F8-B6646E9A7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266" y="4157080"/>
                <a:ext cx="2236061" cy="1043234"/>
              </a:xfrm>
              <a:prstGeom prst="rect">
                <a:avLst/>
              </a:prstGeom>
              <a:blipFill>
                <a:blip r:embed="rId3"/>
                <a:stretch>
                  <a:fillRect l="-56497" t="-145783" r="-1130" b="-20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C49E8C-0E19-7544-8255-8E10047E12C4}"/>
                  </a:ext>
                </a:extLst>
              </p:cNvPr>
              <p:cNvSpPr txBox="1"/>
              <p:nvPr/>
            </p:nvSpPr>
            <p:spPr>
              <a:xfrm>
                <a:off x="5263138" y="1680690"/>
                <a:ext cx="2336794" cy="104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C49E8C-0E19-7544-8255-8E10047E1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138" y="1680690"/>
                <a:ext cx="2336794" cy="1043234"/>
              </a:xfrm>
              <a:prstGeom prst="rect">
                <a:avLst/>
              </a:prstGeom>
              <a:blipFill>
                <a:blip r:embed="rId4"/>
                <a:stretch>
                  <a:fillRect l="-54054" t="-147561" r="-2162" b="-20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1E2AE2-EACC-A941-96AA-1992165F2140}"/>
                  </a:ext>
                </a:extLst>
              </p:cNvPr>
              <p:cNvSpPr txBox="1"/>
              <p:nvPr/>
            </p:nvSpPr>
            <p:spPr>
              <a:xfrm>
                <a:off x="5269073" y="4157080"/>
                <a:ext cx="2147319" cy="104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ra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rad>
                        </m:e>
                      </m:nary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1E2AE2-EACC-A941-96AA-1992165F2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073" y="4157080"/>
                <a:ext cx="2147319" cy="1043234"/>
              </a:xfrm>
              <a:prstGeom prst="rect">
                <a:avLst/>
              </a:prstGeom>
              <a:blipFill>
                <a:blip r:embed="rId5"/>
                <a:stretch>
                  <a:fillRect l="-59412" t="-145783" r="-2353" b="-20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60AFCA-5AD3-574A-8617-BF32BD4E4031}"/>
                  </a:ext>
                </a:extLst>
              </p:cNvPr>
              <p:cNvSpPr txBox="1"/>
              <p:nvPr/>
            </p:nvSpPr>
            <p:spPr>
              <a:xfrm>
                <a:off x="7416392" y="4387152"/>
                <a:ext cx="554383" cy="432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60AFCA-5AD3-574A-8617-BF32BD4E4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392" y="4387152"/>
                <a:ext cx="554383" cy="432491"/>
              </a:xfrm>
              <a:prstGeom prst="rect">
                <a:avLst/>
              </a:prstGeom>
              <a:blipFill>
                <a:blip r:embed="rId6"/>
                <a:stretch>
                  <a:fillRect r="-8889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1F491B9-9BAA-6D46-9198-7F9350809E32}"/>
              </a:ext>
            </a:extLst>
          </p:cNvPr>
          <p:cNvSpPr txBox="1"/>
          <p:nvPr/>
        </p:nvSpPr>
        <p:spPr>
          <a:xfrm>
            <a:off x="607490" y="3498707"/>
            <a:ext cx="3806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of surviving the game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2DE694-F88D-8445-BC16-8706B578865F}"/>
                  </a:ext>
                </a:extLst>
              </p:cNvPr>
              <p:cNvSpPr txBox="1"/>
              <p:nvPr/>
            </p:nvSpPr>
            <p:spPr>
              <a:xfrm>
                <a:off x="1598541" y="4157080"/>
                <a:ext cx="1359924" cy="104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2DE694-F88D-8445-BC16-8706B5788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541" y="4157080"/>
                <a:ext cx="1359924" cy="1043234"/>
              </a:xfrm>
              <a:prstGeom prst="rect">
                <a:avLst/>
              </a:prstGeom>
              <a:blipFill>
                <a:blip r:embed="rId7"/>
                <a:stretch>
                  <a:fillRect l="-93519" t="-145783" r="-3704" b="-20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84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3" grpId="0" animBg="1"/>
      <p:bldP spid="8" grpId="0"/>
      <p:bldP spid="11" grpId="0"/>
      <p:bldP spid="14" grpId="0"/>
      <p:bldP spid="24" grpId="0"/>
      <p:bldP spid="26" grpId="0"/>
      <p:bldP spid="17" grpId="0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B371-6488-9E46-941C-AB3920BE8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72" y="-334376"/>
            <a:ext cx="8042276" cy="1336956"/>
          </a:xfrm>
        </p:spPr>
        <p:txBody>
          <a:bodyPr/>
          <a:lstStyle/>
          <a:p>
            <a:r>
              <a:rPr lang="en-US" dirty="0"/>
              <a:t>Proof of Key Lemma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9E7A3-ECFB-764E-8960-FCE3DD6D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C8BBA-FDA1-3C4B-9542-901BD7D8F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1D6F6C-811D-4A46-B8F3-F15558C84E76}"/>
              </a:ext>
            </a:extLst>
          </p:cNvPr>
          <p:cNvSpPr/>
          <p:nvPr/>
        </p:nvSpPr>
        <p:spPr>
          <a:xfrm>
            <a:off x="2214169" y="1813831"/>
            <a:ext cx="4443807" cy="44438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F01036-8820-0441-BB92-813FA8E11591}"/>
              </a:ext>
            </a:extLst>
          </p:cNvPr>
          <p:cNvCxnSpPr>
            <a:cxnSpLocks/>
          </p:cNvCxnSpPr>
          <p:nvPr/>
        </p:nvCxnSpPr>
        <p:spPr>
          <a:xfrm flipH="1">
            <a:off x="1465364" y="3199915"/>
            <a:ext cx="631289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B96E94A-882D-E748-B513-5ABBD0FF537E}"/>
              </a:ext>
            </a:extLst>
          </p:cNvPr>
          <p:cNvSpPr/>
          <p:nvPr/>
        </p:nvSpPr>
        <p:spPr>
          <a:xfrm>
            <a:off x="2214169" y="1813831"/>
            <a:ext cx="3107728" cy="13860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C5FD11-531B-624C-B921-146F91A12418}"/>
              </a:ext>
            </a:extLst>
          </p:cNvPr>
          <p:cNvSpPr/>
          <p:nvPr/>
        </p:nvSpPr>
        <p:spPr>
          <a:xfrm>
            <a:off x="5321897" y="3199915"/>
            <a:ext cx="1336079" cy="3057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278B8C-6C65-B74D-9012-097D63F5E7A8}"/>
              </a:ext>
            </a:extLst>
          </p:cNvPr>
          <p:cNvCxnSpPr/>
          <p:nvPr/>
        </p:nvCxnSpPr>
        <p:spPr>
          <a:xfrm>
            <a:off x="5336184" y="1528285"/>
            <a:ext cx="0" cy="498633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151876-D9B0-FC4F-A388-1D59CC067AC9}"/>
                  </a:ext>
                </a:extLst>
              </p:cNvPr>
              <p:cNvSpPr txBox="1"/>
              <p:nvPr/>
            </p:nvSpPr>
            <p:spPr>
              <a:xfrm>
                <a:off x="3666434" y="1381365"/>
                <a:ext cx="2031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151876-D9B0-FC4F-A388-1D59CC067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434" y="1381365"/>
                <a:ext cx="203197" cy="276999"/>
              </a:xfrm>
              <a:prstGeom prst="rect">
                <a:avLst/>
              </a:prstGeom>
              <a:blipFill>
                <a:blip r:embed="rId2"/>
                <a:stretch>
                  <a:fillRect l="-23529" r="-17647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0AFB96-C087-D04B-8AD4-450B6E4A602C}"/>
                  </a:ext>
                </a:extLst>
              </p:cNvPr>
              <p:cNvSpPr txBox="1"/>
              <p:nvPr/>
            </p:nvSpPr>
            <p:spPr>
              <a:xfrm>
                <a:off x="5686359" y="1381843"/>
                <a:ext cx="607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0AFB96-C087-D04B-8AD4-450B6E4A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359" y="1381843"/>
                <a:ext cx="607154" cy="276999"/>
              </a:xfrm>
              <a:prstGeom prst="rect">
                <a:avLst/>
              </a:prstGeom>
              <a:blipFill>
                <a:blip r:embed="rId3"/>
                <a:stretch>
                  <a:fillRect l="-6122" r="-612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D00A40-9B7A-3342-B34E-9C5B81BCB860}"/>
                  </a:ext>
                </a:extLst>
              </p:cNvPr>
              <p:cNvSpPr txBox="1"/>
              <p:nvPr/>
            </p:nvSpPr>
            <p:spPr>
              <a:xfrm>
                <a:off x="1633442" y="2368373"/>
                <a:ext cx="2041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D00A40-9B7A-3342-B34E-9C5B81BCB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442" y="2368373"/>
                <a:ext cx="204158" cy="276999"/>
              </a:xfrm>
              <a:prstGeom prst="rect">
                <a:avLst/>
              </a:prstGeom>
              <a:blipFill>
                <a:blip r:embed="rId4"/>
                <a:stretch>
                  <a:fillRect l="-23529" r="-1176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EF86C2-2DCC-C842-9566-6DAC4F6B77BD}"/>
                  </a:ext>
                </a:extLst>
              </p:cNvPr>
              <p:cNvSpPr txBox="1"/>
              <p:nvPr/>
            </p:nvSpPr>
            <p:spPr>
              <a:xfrm>
                <a:off x="1329384" y="4565708"/>
                <a:ext cx="6081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EF86C2-2DCC-C842-9566-6DAC4F6B7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84" y="4565708"/>
                <a:ext cx="608115" cy="276999"/>
              </a:xfrm>
              <a:prstGeom prst="rect">
                <a:avLst/>
              </a:prstGeom>
              <a:blipFill>
                <a:blip r:embed="rId5"/>
                <a:stretch>
                  <a:fillRect l="-6122" r="-408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7E5CBB-EAB4-5248-B168-2FD1504525A5}"/>
                  </a:ext>
                </a:extLst>
              </p:cNvPr>
              <p:cNvSpPr txBox="1"/>
              <p:nvPr/>
            </p:nvSpPr>
            <p:spPr>
              <a:xfrm>
                <a:off x="3310902" y="2331935"/>
                <a:ext cx="3323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7E5CBB-EAB4-5248-B168-2FD150452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902" y="2331935"/>
                <a:ext cx="332399" cy="276999"/>
              </a:xfrm>
              <a:prstGeom prst="rect">
                <a:avLst/>
              </a:prstGeom>
              <a:blipFill>
                <a:blip r:embed="rId6"/>
                <a:stretch>
                  <a:fillRect l="-14815" r="-7407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44ED48-413E-B947-80C2-A37C70D2B1C3}"/>
                  </a:ext>
                </a:extLst>
              </p:cNvPr>
              <p:cNvSpPr txBox="1"/>
              <p:nvPr/>
            </p:nvSpPr>
            <p:spPr>
              <a:xfrm>
                <a:off x="5293364" y="4427208"/>
                <a:ext cx="1527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)(1−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44ED48-413E-B947-80C2-A37C70D2B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364" y="4427208"/>
                <a:ext cx="1527854" cy="276999"/>
              </a:xfrm>
              <a:prstGeom prst="rect">
                <a:avLst/>
              </a:prstGeom>
              <a:blipFill>
                <a:blip r:embed="rId7"/>
                <a:stretch>
                  <a:fillRect l="-4132" r="-413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56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4B573-087D-D049-8CC2-83A17314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Key Lemma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B8542-04F4-4B45-A66E-AFA8DFA02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4640C-FC2E-4A4B-9726-D7B05E875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D0846-8C15-9842-B693-D2B18B50AE54}"/>
                  </a:ext>
                </a:extLst>
              </p:cNvPr>
              <p:cNvSpPr txBox="1"/>
              <p:nvPr/>
            </p:nvSpPr>
            <p:spPr>
              <a:xfrm>
                <a:off x="2642793" y="2040848"/>
                <a:ext cx="3123932" cy="372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𝑝𝑞</m:t>
                          </m:r>
                        </m:e>
                      </m:rad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D0846-8C15-9842-B693-D2B18B50A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793" y="2040848"/>
                <a:ext cx="3123932" cy="372731"/>
              </a:xfrm>
              <a:prstGeom prst="rect">
                <a:avLst/>
              </a:prstGeom>
              <a:blipFill>
                <a:blip r:embed="rId2"/>
                <a:stretch>
                  <a:fillRect r="-81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AFF4E4-9098-6D43-A2A9-24A5F140B672}"/>
                  </a:ext>
                </a:extLst>
              </p:cNvPr>
              <p:cNvSpPr txBox="1"/>
              <p:nvPr/>
            </p:nvSpPr>
            <p:spPr>
              <a:xfrm>
                <a:off x="2334760" y="3009895"/>
                <a:ext cx="3364960" cy="9882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𝑝𝑞</m:t>
                          </m:r>
                        </m:e>
                      </m:rad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br>
                  <a:rPr lang="en-US" sz="20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</a:br>
                <a:br>
                  <a:rPr lang="en-US" sz="20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</a:br>
                <a:endParaRPr lang="en-US" sz="20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AFF4E4-9098-6D43-A2A9-24A5F140B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760" y="3009895"/>
                <a:ext cx="3364960" cy="9882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0F0E83-5070-DC40-90FE-73A68ADA7E1B}"/>
                  </a:ext>
                </a:extLst>
              </p:cNvPr>
              <p:cNvSpPr/>
              <p:nvPr/>
            </p:nvSpPr>
            <p:spPr>
              <a:xfrm>
                <a:off x="2260892" y="3824225"/>
                <a:ext cx="1375569" cy="6493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0F0E83-5070-DC40-90FE-73A68ADA7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892" y="3824225"/>
                <a:ext cx="1375569" cy="649345"/>
              </a:xfrm>
              <a:prstGeom prst="rect">
                <a:avLst/>
              </a:prstGeom>
              <a:blipFill>
                <a:blip r:embed="rId4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282FCB-7AE5-A247-96F9-6272F015FC5F}"/>
                  </a:ext>
                </a:extLst>
              </p:cNvPr>
              <p:cNvSpPr/>
              <p:nvPr/>
            </p:nvSpPr>
            <p:spPr>
              <a:xfrm>
                <a:off x="3436436" y="3805085"/>
                <a:ext cx="2663934" cy="687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282FCB-7AE5-A247-96F9-6272F015F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436" y="3805085"/>
                <a:ext cx="2663934" cy="687624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241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0"/>
            <a:ext cx="8042276" cy="1336956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941" y="1911988"/>
            <a:ext cx="8042276" cy="4343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 to NMC</a:t>
            </a:r>
          </a:p>
          <a:p>
            <a:endParaRPr lang="en-US" dirty="0"/>
          </a:p>
          <a:p>
            <a:r>
              <a:rPr lang="en-US" dirty="0"/>
              <a:t>Impossibilities, Learning, </a:t>
            </a:r>
            <a:br>
              <a:rPr lang="en-US" dirty="0"/>
            </a:br>
            <a:r>
              <a:rPr lang="en-US" dirty="0"/>
              <a:t>Construction</a:t>
            </a:r>
          </a:p>
          <a:p>
            <a:endParaRPr lang="en-US" dirty="0"/>
          </a:p>
          <a:p>
            <a:r>
              <a:rPr lang="en-US" dirty="0"/>
              <a:t>Toy Game</a:t>
            </a:r>
          </a:p>
          <a:p>
            <a:endParaRPr lang="en-US" dirty="0"/>
          </a:p>
          <a:p>
            <a:r>
              <a:rPr lang="en-US" dirty="0"/>
              <a:t>6 Dimensional Synchronous Swimming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39</a:t>
            </a:fld>
            <a:endParaRPr lang="en-US"/>
          </a:p>
        </p:txBody>
      </p:sp>
      <p:sp>
        <p:nvSpPr>
          <p:cNvPr id="4" name="Left Arrow 3"/>
          <p:cNvSpPr/>
          <p:nvPr/>
        </p:nvSpPr>
        <p:spPr>
          <a:xfrm>
            <a:off x="7290995" y="5664076"/>
            <a:ext cx="978408" cy="484632"/>
          </a:xfrm>
          <a:prstGeom prst="leftArrow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61A946-6110-B445-A58E-53DDD5D39AAD}"/>
              </a:ext>
            </a:extLst>
          </p:cNvPr>
          <p:cNvSpPr txBox="1"/>
          <p:nvPr/>
        </p:nvSpPr>
        <p:spPr>
          <a:xfrm>
            <a:off x="6513519" y="1990900"/>
            <a:ext cx="777476" cy="338554"/>
          </a:xfrm>
          <a:prstGeom prst="rect">
            <a:avLst/>
          </a:prstGeom>
          <a:noFill/>
          <a:ln>
            <a:solidFill>
              <a:srgbClr val="A53926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DONE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E01FF9-C7B0-A14A-882F-7D6E23F62C3B}"/>
              </a:ext>
            </a:extLst>
          </p:cNvPr>
          <p:cNvSpPr txBox="1"/>
          <p:nvPr/>
        </p:nvSpPr>
        <p:spPr>
          <a:xfrm>
            <a:off x="6513519" y="3203324"/>
            <a:ext cx="777476" cy="338554"/>
          </a:xfrm>
          <a:prstGeom prst="rect">
            <a:avLst/>
          </a:prstGeom>
          <a:noFill/>
          <a:ln>
            <a:solidFill>
              <a:srgbClr val="A53926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DONE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639836-1BFD-9541-A1F8-9307A51202FA}"/>
              </a:ext>
            </a:extLst>
          </p:cNvPr>
          <p:cNvSpPr txBox="1"/>
          <p:nvPr/>
        </p:nvSpPr>
        <p:spPr>
          <a:xfrm>
            <a:off x="6513519" y="4608981"/>
            <a:ext cx="777476" cy="338554"/>
          </a:xfrm>
          <a:prstGeom prst="rect">
            <a:avLst/>
          </a:prstGeom>
          <a:noFill/>
          <a:ln>
            <a:solidFill>
              <a:srgbClr val="A53926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955665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3E2BA-F68E-FC4C-8FE8-1DF1871F8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Correction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4693E-CEE7-984B-9FF9-14267776A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B9952-86FC-7E40-B2E8-15BD28DE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4</a:t>
            </a:fld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4E6BA12-9DBE-0649-BDA1-FE8207C9E041}"/>
              </a:ext>
            </a:extLst>
          </p:cNvPr>
          <p:cNvSpPr/>
          <p:nvPr/>
        </p:nvSpPr>
        <p:spPr>
          <a:xfrm>
            <a:off x="5363746" y="3836099"/>
            <a:ext cx="1330489" cy="763960"/>
          </a:xfrm>
          <a:prstGeom prst="rightArrow">
            <a:avLst/>
          </a:prstGeom>
          <a:solidFill>
            <a:srgbClr val="9BC4E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244D179-8EF3-AC42-BC45-7F007A7BF96A}"/>
              </a:ext>
            </a:extLst>
          </p:cNvPr>
          <p:cNvSpPr/>
          <p:nvPr/>
        </p:nvSpPr>
        <p:spPr>
          <a:xfrm>
            <a:off x="2492426" y="3836099"/>
            <a:ext cx="1202190" cy="763960"/>
          </a:xfrm>
          <a:prstGeom prst="rightArrow">
            <a:avLst/>
          </a:prstGeom>
          <a:solidFill>
            <a:srgbClr val="9BC4E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kd186802sdc.png">
            <a:extLst>
              <a:ext uri="{FF2B5EF4-FFF2-40B4-BE49-F238E27FC236}">
                <a16:creationId xmlns:a16="http://schemas.microsoft.com/office/drawing/2014/main" id="{1FB9F5FF-6BAF-6248-AE78-C3A7FEA1D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401" y="3756501"/>
            <a:ext cx="901970" cy="968237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5BED4D6-57DD-B04D-B8F9-8EDD9387E78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896174" y="4042678"/>
          <a:ext cx="439629" cy="329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17" name="Equation" r:id="rId4" imgW="203200" imgH="152400" progId="Equation.3">
                  <p:embed/>
                </p:oleObj>
              </mc:Choice>
              <mc:Fallback>
                <p:oleObj name="Equation" r:id="rId4" imgW="203200" imgH="152400" progId="Equation.3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5BED4D6-57DD-B04D-B8F9-8EDD9387E7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6174" y="4042678"/>
                        <a:ext cx="439629" cy="329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AFEDA15-2E7E-7346-8261-454F58DD320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661759" y="4042678"/>
          <a:ext cx="585333" cy="3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18" name="Equation" r:id="rId6" imgW="292100" imgH="165100" progId="Equation.3">
                  <p:embed/>
                </p:oleObj>
              </mc:Choice>
              <mc:Fallback>
                <p:oleObj name="Equation" r:id="rId6" imgW="292100" imgH="165100" progId="Equation.3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5AFEDA15-2E7E-7346-8261-454F58DD32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61759" y="4042678"/>
                        <a:ext cx="585333" cy="330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1AC79032-39C7-E94F-BAC7-2262E73696C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662362" y="4036981"/>
          <a:ext cx="593934" cy="335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19" name="Equation" r:id="rId8" imgW="292100" imgH="165100" progId="Equation.3">
                  <p:embed/>
                </p:oleObj>
              </mc:Choice>
              <mc:Fallback>
                <p:oleObj name="Equation" r:id="rId8" imgW="292100" imgH="165100" progId="Equation.3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1AC79032-39C7-E94F-BAC7-2262E73696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62362" y="4036981"/>
                        <a:ext cx="593934" cy="335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3E3B2B02-42B3-0141-9EF7-A4F5D76843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96920"/>
              </p:ext>
            </p:extLst>
          </p:nvPr>
        </p:nvGraphicFramePr>
        <p:xfrm>
          <a:off x="6812981" y="3810817"/>
          <a:ext cx="439629" cy="329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20" name="Equation" r:id="rId4" imgW="203200" imgH="152400" progId="Equation.3">
                  <p:embed/>
                </p:oleObj>
              </mc:Choice>
              <mc:Fallback>
                <p:oleObj name="Equation" r:id="rId4" imgW="203200" imgH="152400" progId="Equation.3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3E3B2B02-42B3-0141-9EF7-A4F5D76843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12981" y="3810817"/>
                        <a:ext cx="439629" cy="329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2AAFB9A6-AAF1-B240-8521-697D407D61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5812" y="2108489"/>
            <a:ext cx="1334023" cy="16081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C64699-DC35-1746-A5F4-4579DB55EC13}"/>
              </a:ext>
            </a:extLst>
          </p:cNvPr>
          <p:cNvSpPr txBox="1"/>
          <p:nvPr/>
        </p:nvSpPr>
        <p:spPr>
          <a:xfrm>
            <a:off x="6795695" y="4415393"/>
            <a:ext cx="1136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</a:rPr>
              <a:t>⏊</a:t>
            </a:r>
          </a:p>
        </p:txBody>
      </p:sp>
    </p:spTree>
    <p:extLst>
      <p:ext uri="{BB962C8B-B14F-4D97-AF65-F5344CB8AC3E}">
        <p14:creationId xmlns:p14="http://schemas.microsoft.com/office/powerpoint/2010/main" val="263508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D51F-3582-4FAC-B90D-37058030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82471-691A-4A2C-8D38-BFAB186CA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396B7-9D11-4B26-B215-9E9DAAEE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81D181-8ECE-1140-A607-F523C8298D34}"/>
              </a:ext>
            </a:extLst>
          </p:cNvPr>
          <p:cNvSpPr txBox="1"/>
          <p:nvPr/>
        </p:nvSpPr>
        <p:spPr>
          <a:xfrm>
            <a:off x="2510608" y="2503701"/>
            <a:ext cx="4596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real game happens in 6 dimensions </a:t>
            </a:r>
          </a:p>
          <a:p>
            <a:r>
              <a:rPr lang="en-US" dirty="0"/>
              <a:t>(we show it for any dimension).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E57F9-4F4C-4B4D-85FB-6C2338427074}"/>
              </a:ext>
            </a:extLst>
          </p:cNvPr>
          <p:cNvSpPr txBox="1"/>
          <p:nvPr/>
        </p:nvSpPr>
        <p:spPr>
          <a:xfrm>
            <a:off x="2531131" y="3605413"/>
            <a:ext cx="5832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Half of dimensions are ‘left’ the other half are ‘right’,</a:t>
            </a:r>
          </a:p>
          <a:p>
            <a:r>
              <a:rPr lang="en-US" dirty="0"/>
              <a:t>dimensions are ordered in each of the halves. </a:t>
            </a:r>
          </a:p>
        </p:txBody>
      </p:sp>
    </p:spTree>
    <p:extLst>
      <p:ext uri="{BB962C8B-B14F-4D97-AF65-F5344CB8AC3E}">
        <p14:creationId xmlns:p14="http://schemas.microsoft.com/office/powerpoint/2010/main" val="2079834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D51F-3582-4FAC-B90D-370580300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-415415"/>
            <a:ext cx="8042276" cy="1336956"/>
          </a:xfrm>
        </p:spPr>
        <p:txBody>
          <a:bodyPr/>
          <a:lstStyle/>
          <a:p>
            <a:r>
              <a:rPr lang="en-US" dirty="0"/>
              <a:t>The Game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82471-691A-4A2C-8D38-BFAB186CA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396B7-9D11-4B26-B215-9E9DAAEE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41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B58C6-C273-CC4E-97FB-E5F0CF2FB9DE}"/>
              </a:ext>
            </a:extLst>
          </p:cNvPr>
          <p:cNvCxnSpPr>
            <a:cxnSpLocks/>
          </p:cNvCxnSpPr>
          <p:nvPr/>
        </p:nvCxnSpPr>
        <p:spPr>
          <a:xfrm>
            <a:off x="2057401" y="5114925"/>
            <a:ext cx="401478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30E7A9-E0E8-044F-8169-E4985766909B}"/>
              </a:ext>
            </a:extLst>
          </p:cNvPr>
          <p:cNvCxnSpPr>
            <a:cxnSpLocks/>
          </p:cNvCxnSpPr>
          <p:nvPr/>
        </p:nvCxnSpPr>
        <p:spPr>
          <a:xfrm flipV="1">
            <a:off x="2057401" y="2419349"/>
            <a:ext cx="0" cy="269557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178D9F-F5C9-D843-A65A-1CA5A7613D0D}"/>
              </a:ext>
            </a:extLst>
          </p:cNvPr>
          <p:cNvCxnSpPr>
            <a:cxnSpLocks/>
          </p:cNvCxnSpPr>
          <p:nvPr/>
        </p:nvCxnSpPr>
        <p:spPr>
          <a:xfrm flipV="1">
            <a:off x="2057401" y="4314825"/>
            <a:ext cx="1500187" cy="80010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6F31CA-253F-D747-8E14-37C2D3CBD49B}"/>
              </a:ext>
            </a:extLst>
          </p:cNvPr>
          <p:cNvCxnSpPr>
            <a:cxnSpLocks/>
          </p:cNvCxnSpPr>
          <p:nvPr/>
        </p:nvCxnSpPr>
        <p:spPr>
          <a:xfrm flipV="1">
            <a:off x="3352802" y="4986337"/>
            <a:ext cx="0" cy="30003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10DDCE-3510-CD4B-B609-52366B295B30}"/>
              </a:ext>
            </a:extLst>
          </p:cNvPr>
          <p:cNvCxnSpPr>
            <a:cxnSpLocks/>
          </p:cNvCxnSpPr>
          <p:nvPr/>
        </p:nvCxnSpPr>
        <p:spPr>
          <a:xfrm flipV="1">
            <a:off x="4776789" y="4964905"/>
            <a:ext cx="0" cy="30003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644D4A4-A84E-7440-BC47-1E6A2CC52D77}"/>
              </a:ext>
            </a:extLst>
          </p:cNvPr>
          <p:cNvCxnSpPr>
            <a:cxnSpLocks/>
          </p:cNvCxnSpPr>
          <p:nvPr/>
        </p:nvCxnSpPr>
        <p:spPr>
          <a:xfrm flipV="1">
            <a:off x="6053138" y="2440779"/>
            <a:ext cx="0" cy="269557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4C4CC5-7050-BA41-A730-CAAD0B101C3F}"/>
              </a:ext>
            </a:extLst>
          </p:cNvPr>
          <p:cNvCxnSpPr>
            <a:cxnSpLocks/>
          </p:cNvCxnSpPr>
          <p:nvPr/>
        </p:nvCxnSpPr>
        <p:spPr>
          <a:xfrm flipV="1">
            <a:off x="3576638" y="1619249"/>
            <a:ext cx="0" cy="269557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781CA14-A6B7-EE47-95B3-445EA14FAEA9}"/>
              </a:ext>
            </a:extLst>
          </p:cNvPr>
          <p:cNvCxnSpPr>
            <a:cxnSpLocks/>
          </p:cNvCxnSpPr>
          <p:nvPr/>
        </p:nvCxnSpPr>
        <p:spPr>
          <a:xfrm flipV="1">
            <a:off x="6053138" y="4314825"/>
            <a:ext cx="1500187" cy="80010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4E5410-B7C5-E84E-9055-45FE91DBB62C}"/>
              </a:ext>
            </a:extLst>
          </p:cNvPr>
          <p:cNvCxnSpPr>
            <a:cxnSpLocks/>
          </p:cNvCxnSpPr>
          <p:nvPr/>
        </p:nvCxnSpPr>
        <p:spPr>
          <a:xfrm flipV="1">
            <a:off x="7572375" y="1619249"/>
            <a:ext cx="0" cy="269557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F3E883D-C643-1147-AEFE-76FD86DA311F}"/>
              </a:ext>
            </a:extLst>
          </p:cNvPr>
          <p:cNvCxnSpPr>
            <a:cxnSpLocks/>
          </p:cNvCxnSpPr>
          <p:nvPr/>
        </p:nvCxnSpPr>
        <p:spPr>
          <a:xfrm flipV="1">
            <a:off x="2057401" y="1619248"/>
            <a:ext cx="1500187" cy="80010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59BC8CF-46CA-8F43-BDC2-96D643FD6B47}"/>
              </a:ext>
            </a:extLst>
          </p:cNvPr>
          <p:cNvCxnSpPr>
            <a:cxnSpLocks/>
          </p:cNvCxnSpPr>
          <p:nvPr/>
        </p:nvCxnSpPr>
        <p:spPr>
          <a:xfrm flipV="1">
            <a:off x="6053138" y="1619248"/>
            <a:ext cx="1500187" cy="80010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C9C4DB-B273-7546-840F-EC83672700DD}"/>
              </a:ext>
            </a:extLst>
          </p:cNvPr>
          <p:cNvCxnSpPr>
            <a:cxnSpLocks/>
          </p:cNvCxnSpPr>
          <p:nvPr/>
        </p:nvCxnSpPr>
        <p:spPr>
          <a:xfrm>
            <a:off x="3538538" y="4314825"/>
            <a:ext cx="4014787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8BDE1-234C-EC4A-A263-8BCE9AEEA3CE}"/>
              </a:ext>
            </a:extLst>
          </p:cNvPr>
          <p:cNvCxnSpPr>
            <a:cxnSpLocks/>
          </p:cNvCxnSpPr>
          <p:nvPr/>
        </p:nvCxnSpPr>
        <p:spPr>
          <a:xfrm>
            <a:off x="2071688" y="2419348"/>
            <a:ext cx="4014787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4F31B3-3418-2948-A737-E71BA379C083}"/>
              </a:ext>
            </a:extLst>
          </p:cNvPr>
          <p:cNvCxnSpPr>
            <a:cxnSpLocks/>
          </p:cNvCxnSpPr>
          <p:nvPr/>
        </p:nvCxnSpPr>
        <p:spPr>
          <a:xfrm>
            <a:off x="3538538" y="1619248"/>
            <a:ext cx="4014787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F962823-355C-DA43-8A35-BB4C4A1BAEE3}"/>
                  </a:ext>
                </a:extLst>
              </p:cNvPr>
              <p:cNvSpPr txBox="1"/>
              <p:nvPr/>
            </p:nvSpPr>
            <p:spPr>
              <a:xfrm>
                <a:off x="2308186" y="5147875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F962823-355C-DA43-8A35-BB4C4A1BA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186" y="5147875"/>
                <a:ext cx="665247" cy="276999"/>
              </a:xfrm>
              <a:prstGeom prst="rect">
                <a:avLst/>
              </a:prstGeom>
              <a:blipFill>
                <a:blip r:embed="rId2"/>
                <a:stretch>
                  <a:fillRect l="-5660" r="-1132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88371AF-1F0F-6841-BDB6-41CA3BA1ED1B}"/>
                  </a:ext>
                </a:extLst>
              </p:cNvPr>
              <p:cNvSpPr txBox="1"/>
              <p:nvPr/>
            </p:nvSpPr>
            <p:spPr>
              <a:xfrm>
                <a:off x="3732170" y="5147875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88371AF-1F0F-6841-BDB6-41CA3BA1E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170" y="5147875"/>
                <a:ext cx="665247" cy="276999"/>
              </a:xfrm>
              <a:prstGeom prst="rect">
                <a:avLst/>
              </a:prstGeom>
              <a:blipFill>
                <a:blip r:embed="rId3"/>
                <a:stretch>
                  <a:fillRect l="-5660" r="-1132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E09CC5-18FE-814B-BDE6-8041EC33A011}"/>
                  </a:ext>
                </a:extLst>
              </p:cNvPr>
              <p:cNvSpPr txBox="1"/>
              <p:nvPr/>
            </p:nvSpPr>
            <p:spPr>
              <a:xfrm>
                <a:off x="4987843" y="5147875"/>
                <a:ext cx="7934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E09CC5-18FE-814B-BDE6-8041EC33A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843" y="5147875"/>
                <a:ext cx="793487" cy="276999"/>
              </a:xfrm>
              <a:prstGeom prst="rect">
                <a:avLst/>
              </a:prstGeom>
              <a:blipFill>
                <a:blip r:embed="rId4"/>
                <a:stretch>
                  <a:fillRect l="-4762" r="-952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CFC93FA-9390-9D4C-9EA1-EF475B86A04C}"/>
              </a:ext>
            </a:extLst>
          </p:cNvPr>
          <p:cNvCxnSpPr>
            <a:cxnSpLocks/>
          </p:cNvCxnSpPr>
          <p:nvPr/>
        </p:nvCxnSpPr>
        <p:spPr>
          <a:xfrm flipV="1">
            <a:off x="2973433" y="4414837"/>
            <a:ext cx="0" cy="400051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626080B-5D35-9D41-8F4C-61600B2118C9}"/>
                  </a:ext>
                </a:extLst>
              </p:cNvPr>
              <p:cNvSpPr txBox="1"/>
              <p:nvPr/>
            </p:nvSpPr>
            <p:spPr>
              <a:xfrm>
                <a:off x="2142247" y="4446249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626080B-5D35-9D41-8F4C-61600B211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247" y="4446249"/>
                <a:ext cx="665247" cy="276999"/>
              </a:xfrm>
              <a:prstGeom prst="rect">
                <a:avLst/>
              </a:prstGeom>
              <a:blipFill>
                <a:blip r:embed="rId2"/>
                <a:stretch>
                  <a:fillRect l="-5660" r="-1132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3F5F68-A2D6-0047-A1F0-179E6A132068}"/>
                  </a:ext>
                </a:extLst>
              </p:cNvPr>
              <p:cNvSpPr txBox="1"/>
              <p:nvPr/>
            </p:nvSpPr>
            <p:spPr>
              <a:xfrm>
                <a:off x="2797157" y="4083526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3F5F68-A2D6-0047-A1F0-179E6A132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157" y="4083526"/>
                <a:ext cx="665247" cy="276999"/>
              </a:xfrm>
              <a:prstGeom prst="rect">
                <a:avLst/>
              </a:prstGeom>
              <a:blipFill>
                <a:blip r:embed="rId5"/>
                <a:stretch>
                  <a:fillRect l="-5556" t="-4545" r="-9259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9CB299-1104-2E4B-A265-9F4F7477089D}"/>
                  </a:ext>
                </a:extLst>
              </p:cNvPr>
              <p:cNvSpPr txBox="1"/>
              <p:nvPr/>
            </p:nvSpPr>
            <p:spPr>
              <a:xfrm>
                <a:off x="1159608" y="3650067"/>
                <a:ext cx="7934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9CB299-1104-2E4B-A265-9F4F74770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608" y="3650067"/>
                <a:ext cx="793487" cy="276999"/>
              </a:xfrm>
              <a:prstGeom prst="rect">
                <a:avLst/>
              </a:prstGeom>
              <a:blipFill>
                <a:blip r:embed="rId6"/>
                <a:stretch>
                  <a:fillRect l="-3125" r="-7813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DF8CC110-E21E-BC43-8CEF-4F70DBBE52F6}"/>
              </a:ext>
            </a:extLst>
          </p:cNvPr>
          <p:cNvSpPr txBox="1"/>
          <p:nvPr/>
        </p:nvSpPr>
        <p:spPr>
          <a:xfrm>
            <a:off x="1609208" y="1174906"/>
            <a:ext cx="5056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each area has a vector associated with 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ular Callout 53">
                <a:extLst>
                  <a:ext uri="{FF2B5EF4-FFF2-40B4-BE49-F238E27FC236}">
                    <a16:creationId xmlns:a16="http://schemas.microsoft.com/office/drawing/2014/main" id="{4DB85E7A-9385-6C43-8965-C4606201560E}"/>
                  </a:ext>
                </a:extLst>
              </p:cNvPr>
              <p:cNvSpPr/>
              <p:nvPr/>
            </p:nvSpPr>
            <p:spPr>
              <a:xfrm>
                <a:off x="155225" y="4714875"/>
                <a:ext cx="1457949" cy="671513"/>
              </a:xfrm>
              <a:prstGeom prst="wedgeRectCallout">
                <a:avLst>
                  <a:gd name="adj1" fmla="val 132851"/>
                  <a:gd name="adj2" fmla="val -23862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[3,42,3]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ular Callout 53">
                <a:extLst>
                  <a:ext uri="{FF2B5EF4-FFF2-40B4-BE49-F238E27FC236}">
                    <a16:creationId xmlns:a16="http://schemas.microsoft.com/office/drawing/2014/main" id="{4DB85E7A-9385-6C43-8965-C46062015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25" y="4714875"/>
                <a:ext cx="1457949" cy="671513"/>
              </a:xfrm>
              <a:prstGeom prst="wedgeRectCallout">
                <a:avLst>
                  <a:gd name="adj1" fmla="val 132851"/>
                  <a:gd name="adj2" fmla="val -23862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ular Callout 54">
                <a:extLst>
                  <a:ext uri="{FF2B5EF4-FFF2-40B4-BE49-F238E27FC236}">
                    <a16:creationId xmlns:a16="http://schemas.microsoft.com/office/drawing/2014/main" id="{8929BE32-5BD9-854A-AE4D-7C782F628A8C}"/>
                  </a:ext>
                </a:extLst>
              </p:cNvPr>
              <p:cNvSpPr/>
              <p:nvPr/>
            </p:nvSpPr>
            <p:spPr>
              <a:xfrm>
                <a:off x="7071689" y="2732442"/>
                <a:ext cx="1457949" cy="671513"/>
              </a:xfrm>
              <a:prstGeom prst="wedgeRectCallout">
                <a:avLst>
                  <a:gd name="adj1" fmla="val -204260"/>
                  <a:gd name="adj2" fmla="val 203798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[7,42,2]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ular Callout 54">
                <a:extLst>
                  <a:ext uri="{FF2B5EF4-FFF2-40B4-BE49-F238E27FC236}">
                    <a16:creationId xmlns:a16="http://schemas.microsoft.com/office/drawing/2014/main" id="{8929BE32-5BD9-854A-AE4D-7C782F628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689" y="2732442"/>
                <a:ext cx="1457949" cy="671513"/>
              </a:xfrm>
              <a:prstGeom prst="wedgeRectCallout">
                <a:avLst>
                  <a:gd name="adj1" fmla="val -204260"/>
                  <a:gd name="adj2" fmla="val 203798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20FC7759-1642-EF4E-8212-DB54D6211E3C}"/>
              </a:ext>
            </a:extLst>
          </p:cNvPr>
          <p:cNvSpPr txBox="1"/>
          <p:nvPr/>
        </p:nvSpPr>
        <p:spPr>
          <a:xfrm>
            <a:off x="2900363" y="5686425"/>
            <a:ext cx="3921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the way, all have to be non-zero</a:t>
            </a:r>
          </a:p>
        </p:txBody>
      </p:sp>
      <p:sp>
        <p:nvSpPr>
          <p:cNvPr id="57" name="Rectangular Callout 56">
            <a:extLst>
              <a:ext uri="{FF2B5EF4-FFF2-40B4-BE49-F238E27FC236}">
                <a16:creationId xmlns:a16="http://schemas.microsoft.com/office/drawing/2014/main" id="{55234589-0E70-C541-969E-D52A8A2E6DB6}"/>
              </a:ext>
            </a:extLst>
          </p:cNvPr>
          <p:cNvSpPr/>
          <p:nvPr/>
        </p:nvSpPr>
        <p:spPr>
          <a:xfrm>
            <a:off x="7572375" y="4414837"/>
            <a:ext cx="1457949" cy="671513"/>
          </a:xfrm>
          <a:prstGeom prst="wedgeRectCallout">
            <a:avLst>
              <a:gd name="adj1" fmla="val -150362"/>
              <a:gd name="adj2" fmla="val 5273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dimension</a:t>
            </a:r>
          </a:p>
        </p:txBody>
      </p:sp>
      <p:sp>
        <p:nvSpPr>
          <p:cNvPr id="58" name="Rectangular Callout 57">
            <a:extLst>
              <a:ext uri="{FF2B5EF4-FFF2-40B4-BE49-F238E27FC236}">
                <a16:creationId xmlns:a16="http://schemas.microsoft.com/office/drawing/2014/main" id="{A03FEEA1-959E-FA4F-B8A2-2FAE566BD734}"/>
              </a:ext>
            </a:extLst>
          </p:cNvPr>
          <p:cNvSpPr/>
          <p:nvPr/>
        </p:nvSpPr>
        <p:spPr>
          <a:xfrm>
            <a:off x="236063" y="2170425"/>
            <a:ext cx="1457949" cy="671513"/>
          </a:xfrm>
          <a:prstGeom prst="wedgeRectCallout">
            <a:avLst>
              <a:gd name="adj1" fmla="val 69152"/>
              <a:gd name="adj2" fmla="val 11443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 dimension</a:t>
            </a:r>
          </a:p>
        </p:txBody>
      </p:sp>
      <p:sp>
        <p:nvSpPr>
          <p:cNvPr id="59" name="Rectangular Callout 58">
            <a:extLst>
              <a:ext uri="{FF2B5EF4-FFF2-40B4-BE49-F238E27FC236}">
                <a16:creationId xmlns:a16="http://schemas.microsoft.com/office/drawing/2014/main" id="{77A4ADE7-285B-E149-A08E-A2FEDFF05727}"/>
              </a:ext>
            </a:extLst>
          </p:cNvPr>
          <p:cNvSpPr/>
          <p:nvPr/>
        </p:nvSpPr>
        <p:spPr>
          <a:xfrm>
            <a:off x="5006202" y="1981199"/>
            <a:ext cx="1457949" cy="671513"/>
          </a:xfrm>
          <a:prstGeom prst="wedgeRectCallout">
            <a:avLst>
              <a:gd name="adj1" fmla="val -143502"/>
              <a:gd name="adj2" fmla="val 2867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third dimension</a:t>
            </a:r>
          </a:p>
        </p:txBody>
      </p:sp>
    </p:spTree>
    <p:extLst>
      <p:ext uri="{BB962C8B-B14F-4D97-AF65-F5344CB8AC3E}">
        <p14:creationId xmlns:p14="http://schemas.microsoft.com/office/powerpoint/2010/main" val="418227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8" grpId="0"/>
      <p:bldP spid="49" grpId="0"/>
      <p:bldP spid="50" grpId="0"/>
      <p:bldP spid="51" grpId="0"/>
      <p:bldP spid="54" grpId="0" animBg="1"/>
      <p:bldP spid="55" grpId="0" animBg="1"/>
      <p:bldP spid="56" grpId="0"/>
      <p:bldP spid="57" grpId="0" animBg="1"/>
      <p:bldP spid="58" grpId="0" animBg="1"/>
      <p:bldP spid="5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D51F-3582-4FAC-B90D-37058030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82471-691A-4A2C-8D38-BFAB186CA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396B7-9D11-4B26-B215-9E9DAAEE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146757-C23B-BE49-A44E-7ED5EE0030FA}"/>
                  </a:ext>
                </a:extLst>
              </p:cNvPr>
              <p:cNvSpPr txBox="1"/>
              <p:nvPr/>
            </p:nvSpPr>
            <p:spPr>
              <a:xfrm>
                <a:off x="2368487" y="1737396"/>
                <a:ext cx="55072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we do the same for other 3 dimensions then </a:t>
                </a:r>
              </a:p>
              <a:p>
                <a:r>
                  <a:rPr lang="en-US" dirty="0"/>
                  <a:t>each cuboid has 2 vectors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assigned to it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146757-C23B-BE49-A44E-7ED5EE003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487" y="1737396"/>
                <a:ext cx="5507213" cy="646331"/>
              </a:xfrm>
              <a:prstGeom prst="rect">
                <a:avLst/>
              </a:prstGeom>
              <a:blipFill>
                <a:blip r:embed="rId2"/>
                <a:stretch>
                  <a:fillRect l="-690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B0AFE3-13D3-1A4E-A882-45EF619374AE}"/>
                  </a:ext>
                </a:extLst>
              </p:cNvPr>
              <p:cNvSpPr txBox="1"/>
              <p:nvPr/>
            </p:nvSpPr>
            <p:spPr>
              <a:xfrm>
                <a:off x="2834134" y="2782297"/>
                <a:ext cx="38347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Now adversary picks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and he gets all cuboids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B0AFE3-13D3-1A4E-A882-45EF61937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34" y="2782297"/>
                <a:ext cx="3834704" cy="923330"/>
              </a:xfrm>
              <a:prstGeom prst="rect">
                <a:avLst/>
              </a:prstGeom>
              <a:blipFill>
                <a:blip r:embed="rId3"/>
                <a:stretch>
                  <a:fillRect l="-990" t="-2703" r="-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349868E-6FE1-C64F-9957-E399ADDC228C}"/>
              </a:ext>
            </a:extLst>
          </p:cNvPr>
          <p:cNvSpPr txBox="1"/>
          <p:nvPr/>
        </p:nvSpPr>
        <p:spPr>
          <a:xfrm>
            <a:off x="2709166" y="3950762"/>
            <a:ext cx="3722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point falls into his cuboid, </a:t>
            </a:r>
          </a:p>
          <a:p>
            <a:r>
              <a:rPr lang="en-US" dirty="0"/>
              <a:t>game continues with that cuboid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ECA70-A5AF-4A46-8F33-32F78B3C68FF}"/>
              </a:ext>
            </a:extLst>
          </p:cNvPr>
          <p:cNvSpPr txBox="1"/>
          <p:nvPr/>
        </p:nvSpPr>
        <p:spPr>
          <a:xfrm>
            <a:off x="2346960" y="5044440"/>
            <a:ext cx="480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 is to end up in a small enough cuboid</a:t>
            </a:r>
          </a:p>
        </p:txBody>
      </p:sp>
    </p:spTree>
    <p:extLst>
      <p:ext uri="{BB962C8B-B14F-4D97-AF65-F5344CB8AC3E}">
        <p14:creationId xmlns:p14="http://schemas.microsoft.com/office/powerpoint/2010/main" val="135828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951D8-E740-AD48-834A-BC51D0C2F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Intermission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2FA18F-864B-8C43-911E-4DC1F847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6477F-AD50-B84C-A1A8-D0B0512B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B65577-AFC2-D64A-9404-50DCE2431DFE}"/>
              </a:ext>
            </a:extLst>
          </p:cNvPr>
          <p:cNvSpPr txBox="1"/>
          <p:nvPr/>
        </p:nvSpPr>
        <p:spPr>
          <a:xfrm>
            <a:off x="2800350" y="2171700"/>
            <a:ext cx="4985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Toy Game is a special case of The Game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938949-1BE0-E545-83A2-D6F74E614659}"/>
                  </a:ext>
                </a:extLst>
              </p:cNvPr>
              <p:cNvSpPr txBox="1"/>
              <p:nvPr/>
            </p:nvSpPr>
            <p:spPr>
              <a:xfrm>
                <a:off x="3443288" y="3143250"/>
                <a:ext cx="436888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get Toy Game if:</a:t>
                </a:r>
              </a:p>
              <a:p>
                <a:r>
                  <a:rPr lang="en-US" dirty="0"/>
                  <a:t>-we restrict The Game to 2 dimensions</a:t>
                </a:r>
              </a:p>
              <a:p>
                <a:r>
                  <a:rPr lang="en-US" dirty="0"/>
                  <a:t>-we allow only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1,−1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as a labels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938949-1BE0-E545-83A2-D6F74E614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288" y="3143250"/>
                <a:ext cx="4368888" cy="923330"/>
              </a:xfrm>
              <a:prstGeom prst="rect">
                <a:avLst/>
              </a:prstGeom>
              <a:blipFill>
                <a:blip r:embed="rId2"/>
                <a:stretch>
                  <a:fillRect l="-1159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1282D1A-C92E-EC41-A3D2-369F1CFE80FC}"/>
              </a:ext>
            </a:extLst>
          </p:cNvPr>
          <p:cNvSpPr txBox="1"/>
          <p:nvPr/>
        </p:nvSpPr>
        <p:spPr>
          <a:xfrm>
            <a:off x="2971800" y="4754880"/>
            <a:ext cx="5744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Game is not a simple lifting of Toy Game </a:t>
            </a:r>
          </a:p>
          <a:p>
            <a:r>
              <a:rPr lang="en-US" dirty="0"/>
              <a:t>to higher dimension, </a:t>
            </a:r>
          </a:p>
          <a:p>
            <a:r>
              <a:rPr lang="en-US" dirty="0"/>
              <a:t>Adv. can own multiple Cuboids in a hyperplane cut!</a:t>
            </a:r>
          </a:p>
        </p:txBody>
      </p:sp>
    </p:spTree>
    <p:extLst>
      <p:ext uri="{BB962C8B-B14F-4D97-AF65-F5344CB8AC3E}">
        <p14:creationId xmlns:p14="http://schemas.microsoft.com/office/powerpoint/2010/main" val="186859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D51F-3582-4FAC-B90D-37058030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82471-691A-4A2C-8D38-BFAB186CA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396B7-9D11-4B26-B215-9E9DAAEE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B0409-70D3-BB47-AFDD-FCBAB71DA267}"/>
              </a:ext>
            </a:extLst>
          </p:cNvPr>
          <p:cNvSpPr txBox="1"/>
          <p:nvPr/>
        </p:nvSpPr>
        <p:spPr>
          <a:xfrm>
            <a:off x="3536604" y="1444532"/>
            <a:ext cx="2067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Key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A038A-50C0-D64C-A67C-EB67DF348608}"/>
                  </a:ext>
                </a:extLst>
              </p:cNvPr>
              <p:cNvSpPr txBox="1"/>
              <p:nvPr/>
            </p:nvSpPr>
            <p:spPr>
              <a:xfrm>
                <a:off x="3102279" y="2185299"/>
                <a:ext cx="2677464" cy="1192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5/6</m:t>
                              </m:r>
                            </m:sup>
                          </m:sSup>
                        </m:e>
                      </m:nary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A038A-50C0-D64C-A67C-EB67DF348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279" y="2185299"/>
                <a:ext cx="2677464" cy="1192378"/>
              </a:xfrm>
              <a:prstGeom prst="rect">
                <a:avLst/>
              </a:prstGeom>
              <a:blipFill>
                <a:blip r:embed="rId2"/>
                <a:stretch>
                  <a:fillRect l="-54245" t="-147368" r="-2358" b="-20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D96F12-457D-5F44-9AA8-8A12CAA283BE}"/>
                  </a:ext>
                </a:extLst>
              </p:cNvPr>
              <p:cNvSpPr txBox="1"/>
              <p:nvPr/>
            </p:nvSpPr>
            <p:spPr>
              <a:xfrm>
                <a:off x="1112161" y="3959467"/>
                <a:ext cx="7130926" cy="104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5/6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1/6</m:t>
                              </m:r>
                            </m:sup>
                          </m:sSup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5/6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1/6</m:t>
                              </m:r>
                            </m:sup>
                          </m:sSup>
                        </m:e>
                      </m:nary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1/6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D96F12-457D-5F44-9AA8-8A12CAA28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161" y="3959467"/>
                <a:ext cx="7130926" cy="1043234"/>
              </a:xfrm>
              <a:prstGeom prst="rect">
                <a:avLst/>
              </a:prstGeom>
              <a:blipFill>
                <a:blip r:embed="rId3"/>
                <a:stretch>
                  <a:fillRect l="-17438" t="-148780" b="-20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52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6A19C-F1B5-2945-B997-2BF27F8ED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in t-dimensions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D7BD9-E63C-2E4D-82DF-DA37D9A1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24B8-58D5-9C43-8743-5C4A4D277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A28A0-AE05-3146-8926-85603DADD881}"/>
                  </a:ext>
                </a:extLst>
              </p:cNvPr>
              <p:cNvSpPr txBox="1"/>
              <p:nvPr/>
            </p:nvSpPr>
            <p:spPr>
              <a:xfrm>
                <a:off x="2944743" y="2513912"/>
                <a:ext cx="3251339" cy="1192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−1)/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BA28A0-AE05-3146-8926-85603DADD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743" y="2513912"/>
                <a:ext cx="3251339" cy="1192378"/>
              </a:xfrm>
              <a:prstGeom prst="rect">
                <a:avLst/>
              </a:prstGeom>
              <a:blipFill>
                <a:blip r:embed="rId2"/>
                <a:stretch>
                  <a:fillRect l="-45136" t="-147368" r="-1556" b="-20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614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C62F7-3BBA-FA41-9BCB-1EAF82EEC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Issues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A050E-4EFD-994B-86BA-1B203BCDA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Nothing is really a cuboid, only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cuboid</a:t>
                </a:r>
              </a:p>
              <a:p>
                <a:endParaRPr lang="en-US" dirty="0"/>
              </a:p>
              <a:p>
                <a:r>
                  <a:rPr lang="en-US" dirty="0"/>
                  <a:t>We need independence of tampered states</a:t>
                </a:r>
              </a:p>
              <a:p>
                <a:endParaRPr lang="en-US" dirty="0"/>
              </a:p>
              <a:p>
                <a:r>
                  <a:rPr lang="en-US" dirty="0"/>
                  <a:t>Nothing is really independent, only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independent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DA050E-4EFD-994B-86BA-1B203BCDA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47F2E-0ECD-3F4A-A6D6-BCC1716F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54B5F-D898-8D46-A20E-4BE08A7E3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41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C3DD-FA21-2D43-BDC4-E6A1ECFDD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CC0B5-45EB-1E48-B6FC-4EF5A7852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4343400"/>
          </a:xfrm>
        </p:spPr>
        <p:txBody>
          <a:bodyPr/>
          <a:lstStyle/>
          <a:p>
            <a:r>
              <a:rPr lang="en-US" dirty="0"/>
              <a:t>Adversary can not learn too much about codeword</a:t>
            </a:r>
          </a:p>
          <a:p>
            <a:endParaRPr lang="en-US" dirty="0"/>
          </a:p>
          <a:p>
            <a:r>
              <a:rPr lang="en-US" dirty="0"/>
              <a:t>Quality (shape) of knowledge matters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D8511-B288-DA44-93D0-FBB9A0EE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278AC-F699-1943-A0C3-641DCEE0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196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BAD2-026F-6048-8DDC-72D34E35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vs CNMC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91EB9-2334-F04E-8590-AF282DA43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AD0C7-8830-4346-83B3-7A4A94A3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50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5ED7-9117-48B2-9CE1-BC19BB68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C35079-AB30-4B78-BA70-B4B368D32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D34F0F3-71AD-A747-843C-FF772B4F4A89}"/>
              </a:ext>
            </a:extLst>
          </p:cNvPr>
          <p:cNvSpPr/>
          <p:nvPr/>
        </p:nvSpPr>
        <p:spPr>
          <a:xfrm>
            <a:off x="871538" y="1444532"/>
            <a:ext cx="3504949" cy="238451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5D2EA-4BDD-43C1-A266-B59C6F71C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49</a:t>
            </a:fld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0609DDB-9545-304C-B5E8-44398A08FA95}"/>
              </a:ext>
            </a:extLst>
          </p:cNvPr>
          <p:cNvSpPr/>
          <p:nvPr/>
        </p:nvSpPr>
        <p:spPr>
          <a:xfrm>
            <a:off x="4488079" y="1444532"/>
            <a:ext cx="3504949" cy="238451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AE1EF0BC-74EB-2649-A59B-A6D1E78D8171}"/>
                  </a:ext>
                </a:extLst>
              </p:cNvPr>
              <p:cNvSpPr/>
              <p:nvPr/>
            </p:nvSpPr>
            <p:spPr>
              <a:xfrm>
                <a:off x="1206499" y="2943225"/>
                <a:ext cx="822325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AE1EF0BC-74EB-2649-A59B-A6D1E78D8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499" y="2943225"/>
                <a:ext cx="822325" cy="51435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43CA46-CDA7-2B47-93DE-B37F6C51EC76}"/>
                  </a:ext>
                </a:extLst>
              </p:cNvPr>
              <p:cNvSpPr txBox="1"/>
              <p:nvPr/>
            </p:nvSpPr>
            <p:spPr>
              <a:xfrm>
                <a:off x="2252193" y="1793621"/>
                <a:ext cx="1027397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43CA46-CDA7-2B47-93DE-B37F6C51E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193" y="1793621"/>
                <a:ext cx="1027397" cy="438582"/>
              </a:xfrm>
              <a:prstGeom prst="rect">
                <a:avLst/>
              </a:prstGeom>
              <a:blipFill>
                <a:blip r:embed="rId4"/>
                <a:stretch>
                  <a:fillRect l="-4878" r="-122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FE84CCF1-5B82-DC47-903E-32DE7DD9BA8E}"/>
              </a:ext>
            </a:extLst>
          </p:cNvPr>
          <p:cNvSpPr/>
          <p:nvPr/>
        </p:nvSpPr>
        <p:spPr>
          <a:xfrm rot="5400000">
            <a:off x="2523149" y="2398704"/>
            <a:ext cx="492921" cy="2928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741CC95-2254-124D-81C4-0FF6AE7D082E}"/>
                  </a:ext>
                </a:extLst>
              </p:cNvPr>
              <p:cNvSpPr/>
              <p:nvPr/>
            </p:nvSpPr>
            <p:spPr>
              <a:xfrm>
                <a:off x="2252193" y="2941127"/>
                <a:ext cx="822325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741CC95-2254-124D-81C4-0FF6AE7D08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193" y="2941127"/>
                <a:ext cx="822325" cy="51435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E0E5D31-31DD-434D-9F46-1A91322E4452}"/>
                  </a:ext>
                </a:extLst>
              </p:cNvPr>
              <p:cNvSpPr/>
              <p:nvPr/>
            </p:nvSpPr>
            <p:spPr>
              <a:xfrm>
                <a:off x="3297887" y="2943225"/>
                <a:ext cx="822325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E0E5D31-31DD-434D-9F46-1A91322E44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887" y="2943225"/>
                <a:ext cx="822325" cy="51435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E0A470B-88DE-724A-8DF4-AFCF48FB2562}"/>
                  </a:ext>
                </a:extLst>
              </p:cNvPr>
              <p:cNvSpPr/>
              <p:nvPr/>
            </p:nvSpPr>
            <p:spPr>
              <a:xfrm>
                <a:off x="4785595" y="2943225"/>
                <a:ext cx="822325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E0A470B-88DE-724A-8DF4-AFCF48FB2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595" y="2943225"/>
                <a:ext cx="822325" cy="51435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0BCFDB-7B9C-1745-AEC2-A7B95748A1B6}"/>
                  </a:ext>
                </a:extLst>
              </p:cNvPr>
              <p:cNvSpPr txBox="1"/>
              <p:nvPr/>
            </p:nvSpPr>
            <p:spPr>
              <a:xfrm>
                <a:off x="5831289" y="1793621"/>
                <a:ext cx="973728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0BCFDB-7B9C-1745-AEC2-A7B95748A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289" y="1793621"/>
                <a:ext cx="973728" cy="438582"/>
              </a:xfrm>
              <a:prstGeom prst="rect">
                <a:avLst/>
              </a:prstGeom>
              <a:blipFill>
                <a:blip r:embed="rId8"/>
                <a:stretch>
                  <a:fillRect l="-5128" r="-512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A68B2E78-F723-7948-A610-72BEE3D72012}"/>
              </a:ext>
            </a:extLst>
          </p:cNvPr>
          <p:cNvSpPr/>
          <p:nvPr/>
        </p:nvSpPr>
        <p:spPr>
          <a:xfrm rot="5400000">
            <a:off x="6102245" y="2398704"/>
            <a:ext cx="492921" cy="2928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9E4C84A-40FA-7043-B9B6-F5F870A45D65}"/>
                  </a:ext>
                </a:extLst>
              </p:cNvPr>
              <p:cNvSpPr/>
              <p:nvPr/>
            </p:nvSpPr>
            <p:spPr>
              <a:xfrm>
                <a:off x="5831289" y="2941127"/>
                <a:ext cx="822325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9E4C84A-40FA-7043-B9B6-F5F870A45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289" y="2941127"/>
                <a:ext cx="822325" cy="51435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4A05D6D-2630-6A4B-A819-C5DCB3385C56}"/>
                  </a:ext>
                </a:extLst>
              </p:cNvPr>
              <p:cNvSpPr/>
              <p:nvPr/>
            </p:nvSpPr>
            <p:spPr>
              <a:xfrm>
                <a:off x="6876983" y="2943225"/>
                <a:ext cx="822325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4A05D6D-2630-6A4B-A819-C5DCB3385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983" y="2943225"/>
                <a:ext cx="822325" cy="51435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67F52558-582E-914F-9D3D-8EC8481CEF09}"/>
                  </a:ext>
                </a:extLst>
              </p:cNvPr>
              <p:cNvSpPr/>
              <p:nvPr/>
            </p:nvSpPr>
            <p:spPr>
              <a:xfrm>
                <a:off x="3614448" y="4203529"/>
                <a:ext cx="1634007" cy="118091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67F52558-582E-914F-9D3D-8EC8481CE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448" y="4203529"/>
                <a:ext cx="1634007" cy="1180918"/>
              </a:xfrm>
              <a:prstGeom prst="roundRect">
                <a:avLst/>
              </a:prstGeom>
              <a:blipFill>
                <a:blip r:embed="rId11"/>
                <a:stretch>
                  <a:fillRect l="-21127" t="-50000" b="-7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3FA03E95-9932-4246-AF78-97DCA262DF13}"/>
                  </a:ext>
                </a:extLst>
              </p:cNvPr>
              <p:cNvSpPr/>
              <p:nvPr/>
            </p:nvSpPr>
            <p:spPr>
              <a:xfrm>
                <a:off x="5922847" y="4164401"/>
                <a:ext cx="1655512" cy="118091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3FA03E95-9932-4246-AF78-97DCA262DF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847" y="4164401"/>
                <a:ext cx="1655512" cy="1180918"/>
              </a:xfrm>
              <a:prstGeom prst="roundRect">
                <a:avLst/>
              </a:prstGeom>
              <a:blipFill>
                <a:blip r:embed="rId12"/>
                <a:stretch>
                  <a:fillRect l="-16783" t="-49524" b="-7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51A7367-E364-9F4E-9F30-A0F376893743}"/>
              </a:ext>
            </a:extLst>
          </p:cNvPr>
          <p:cNvSpPr txBox="1"/>
          <p:nvPr/>
        </p:nvSpPr>
        <p:spPr>
          <a:xfrm>
            <a:off x="983130" y="1608955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nmExt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15AFE7-80E6-2C4C-9F41-108908EEEEFF}"/>
              </a:ext>
            </a:extLst>
          </p:cNvPr>
          <p:cNvSpPr txBox="1"/>
          <p:nvPr/>
        </p:nvSpPr>
        <p:spPr>
          <a:xfrm>
            <a:off x="4599671" y="1608955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nmExt</a:t>
            </a:r>
            <a:endParaRPr lang="en-US" dirty="0"/>
          </a:p>
        </p:txBody>
      </p:sp>
      <p:sp>
        <p:nvSpPr>
          <p:cNvPr id="22" name="Cloud Callout 21">
            <a:extLst>
              <a:ext uri="{FF2B5EF4-FFF2-40B4-BE49-F238E27FC236}">
                <a16:creationId xmlns:a16="http://schemas.microsoft.com/office/drawing/2014/main" id="{D40C144A-C162-6D4A-8CA7-5FB4C01DAFF0}"/>
              </a:ext>
            </a:extLst>
          </p:cNvPr>
          <p:cNvSpPr/>
          <p:nvPr/>
        </p:nvSpPr>
        <p:spPr>
          <a:xfrm>
            <a:off x="176054" y="4793988"/>
            <a:ext cx="3101198" cy="1428312"/>
          </a:xfrm>
          <a:prstGeom prst="cloudCallout">
            <a:avLst>
              <a:gd name="adj1" fmla="val 60755"/>
              <a:gd name="adj2" fmla="val -54751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one prevents incremental learning</a:t>
            </a:r>
          </a:p>
        </p:txBody>
      </p:sp>
      <p:pic>
        <p:nvPicPr>
          <p:cNvPr id="23" name="Picture 5" descr="MCj04359410000[1]">
            <a:extLst>
              <a:ext uri="{FF2B5EF4-FFF2-40B4-BE49-F238E27FC236}">
                <a16:creationId xmlns:a16="http://schemas.microsoft.com/office/drawing/2014/main" id="{5743C876-3BDD-6B42-A904-092E2474B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77818" y="3336433"/>
            <a:ext cx="940356" cy="65005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loud Callout 15">
                <a:extLst>
                  <a:ext uri="{FF2B5EF4-FFF2-40B4-BE49-F238E27FC236}">
                    <a16:creationId xmlns:a16="http://schemas.microsoft.com/office/drawing/2014/main" id="{1EAD30D8-2DF8-6D47-86D3-77181C8106A7}"/>
                  </a:ext>
                </a:extLst>
              </p:cNvPr>
              <p:cNvSpPr/>
              <p:nvPr/>
            </p:nvSpPr>
            <p:spPr>
              <a:xfrm>
                <a:off x="1418504" y="3829048"/>
                <a:ext cx="6574524" cy="2393251"/>
              </a:xfrm>
              <a:prstGeom prst="cloudCallout">
                <a:avLst>
                  <a:gd name="adj1" fmla="val -52173"/>
                  <a:gd name="adj2" fmla="val -56554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If, at any point, Adversary applies close to bijective functions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then the codeword won’t be valid </a:t>
                </a:r>
                <a:r>
                  <a:rPr lang="en-US" dirty="0" err="1">
                    <a:solidFill>
                      <a:schemeClr val="bg1"/>
                    </a:solidFill>
                  </a:rPr>
                  <a:t>w.h.p</a:t>
                </a:r>
                <a:r>
                  <a:rPr lang="en-US" dirty="0">
                    <a:solidFill>
                      <a:schemeClr val="bg1"/>
                    </a:solidFill>
                  </a:rPr>
                  <a:t>. (as long as Adversary hasn’t accumulated too much information) </a:t>
                </a:r>
              </a:p>
            </p:txBody>
          </p:sp>
        </mc:Choice>
        <mc:Fallback xmlns="">
          <p:sp>
            <p:nvSpPr>
              <p:cNvPr id="16" name="Cloud Callout 15">
                <a:extLst>
                  <a:ext uri="{FF2B5EF4-FFF2-40B4-BE49-F238E27FC236}">
                    <a16:creationId xmlns:a16="http://schemas.microsoft.com/office/drawing/2014/main" id="{1EAD30D8-2DF8-6D47-86D3-77181C810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504" y="3829048"/>
                <a:ext cx="6574524" cy="2393251"/>
              </a:xfrm>
              <a:prstGeom prst="cloudCallout">
                <a:avLst>
                  <a:gd name="adj1" fmla="val -52173"/>
                  <a:gd name="adj2" fmla="val -56554"/>
                </a:avLst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6989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7"/>
    </mc:Choice>
    <mc:Fallback xmlns="">
      <p:transition spd="slow" advTm="3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7" grpId="0" animBg="1"/>
      <p:bldP spid="21" grpId="0"/>
      <p:bldP spid="22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72BA4-BD71-EA48-941B-CBE34CA2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Extend It Further?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53F19-E543-1C44-8EC2-FB103DD3B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04C73-D7EB-2648-AD54-642A2999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470C0-3F7F-A641-ABD9-202CD35BD9A0}"/>
              </a:ext>
            </a:extLst>
          </p:cNvPr>
          <p:cNvSpPr txBox="1"/>
          <p:nvPr/>
        </p:nvSpPr>
        <p:spPr>
          <a:xfrm>
            <a:off x="3160187" y="2800350"/>
            <a:ext cx="2820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Malicious Error!</a:t>
            </a:r>
          </a:p>
        </p:txBody>
      </p:sp>
    </p:spTree>
    <p:extLst>
      <p:ext uri="{BB962C8B-B14F-4D97-AF65-F5344CB8AC3E}">
        <p14:creationId xmlns:p14="http://schemas.microsoft.com/office/powerpoint/2010/main" val="283837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5ED7-9117-48B2-9CE1-BC19BB68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C35079-AB30-4B78-BA70-B4B368D32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D34F0F3-71AD-A747-843C-FF772B4F4A89}"/>
              </a:ext>
            </a:extLst>
          </p:cNvPr>
          <p:cNvSpPr/>
          <p:nvPr/>
        </p:nvSpPr>
        <p:spPr>
          <a:xfrm>
            <a:off x="871538" y="1444532"/>
            <a:ext cx="3504949" cy="238451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5D2EA-4BDD-43C1-A266-B59C6F71C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50</a:t>
            </a:fld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0609DDB-9545-304C-B5E8-44398A08FA95}"/>
              </a:ext>
            </a:extLst>
          </p:cNvPr>
          <p:cNvSpPr/>
          <p:nvPr/>
        </p:nvSpPr>
        <p:spPr>
          <a:xfrm>
            <a:off x="4488079" y="1444532"/>
            <a:ext cx="3504949" cy="238451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AE1EF0BC-74EB-2649-A59B-A6D1E78D8171}"/>
                  </a:ext>
                </a:extLst>
              </p:cNvPr>
              <p:cNvSpPr/>
              <p:nvPr/>
            </p:nvSpPr>
            <p:spPr>
              <a:xfrm>
                <a:off x="1206499" y="2943225"/>
                <a:ext cx="822325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AE1EF0BC-74EB-2649-A59B-A6D1E78D8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499" y="2943225"/>
                <a:ext cx="822325" cy="51435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43CA46-CDA7-2B47-93DE-B37F6C51EC76}"/>
                  </a:ext>
                </a:extLst>
              </p:cNvPr>
              <p:cNvSpPr txBox="1"/>
              <p:nvPr/>
            </p:nvSpPr>
            <p:spPr>
              <a:xfrm>
                <a:off x="2252193" y="1793621"/>
                <a:ext cx="1027397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43CA46-CDA7-2B47-93DE-B37F6C51E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193" y="1793621"/>
                <a:ext cx="1027397" cy="438582"/>
              </a:xfrm>
              <a:prstGeom prst="rect">
                <a:avLst/>
              </a:prstGeom>
              <a:blipFill>
                <a:blip r:embed="rId4"/>
                <a:stretch>
                  <a:fillRect l="-4878" r="-122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FE84CCF1-5B82-DC47-903E-32DE7DD9BA8E}"/>
              </a:ext>
            </a:extLst>
          </p:cNvPr>
          <p:cNvSpPr/>
          <p:nvPr/>
        </p:nvSpPr>
        <p:spPr>
          <a:xfrm rot="5400000">
            <a:off x="2523149" y="2398704"/>
            <a:ext cx="492921" cy="2928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741CC95-2254-124D-81C4-0FF6AE7D082E}"/>
                  </a:ext>
                </a:extLst>
              </p:cNvPr>
              <p:cNvSpPr/>
              <p:nvPr/>
            </p:nvSpPr>
            <p:spPr>
              <a:xfrm>
                <a:off x="2252193" y="2941127"/>
                <a:ext cx="822325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741CC95-2254-124D-81C4-0FF6AE7D08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193" y="2941127"/>
                <a:ext cx="822325" cy="51435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E0E5D31-31DD-434D-9F46-1A91322E4452}"/>
                  </a:ext>
                </a:extLst>
              </p:cNvPr>
              <p:cNvSpPr/>
              <p:nvPr/>
            </p:nvSpPr>
            <p:spPr>
              <a:xfrm>
                <a:off x="3297887" y="2943225"/>
                <a:ext cx="822325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E0E5D31-31DD-434D-9F46-1A91322E44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887" y="2943225"/>
                <a:ext cx="822325" cy="51435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E0A470B-88DE-724A-8DF4-AFCF48FB2562}"/>
                  </a:ext>
                </a:extLst>
              </p:cNvPr>
              <p:cNvSpPr/>
              <p:nvPr/>
            </p:nvSpPr>
            <p:spPr>
              <a:xfrm>
                <a:off x="4785595" y="2943225"/>
                <a:ext cx="822325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E0A470B-88DE-724A-8DF4-AFCF48FB2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595" y="2943225"/>
                <a:ext cx="822325" cy="51435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0BCFDB-7B9C-1745-AEC2-A7B95748A1B6}"/>
                  </a:ext>
                </a:extLst>
              </p:cNvPr>
              <p:cNvSpPr txBox="1"/>
              <p:nvPr/>
            </p:nvSpPr>
            <p:spPr>
              <a:xfrm>
                <a:off x="5831289" y="1793621"/>
                <a:ext cx="973728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0BCFDB-7B9C-1745-AEC2-A7B95748A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289" y="1793621"/>
                <a:ext cx="973728" cy="438582"/>
              </a:xfrm>
              <a:prstGeom prst="rect">
                <a:avLst/>
              </a:prstGeom>
              <a:blipFill>
                <a:blip r:embed="rId8"/>
                <a:stretch>
                  <a:fillRect l="-5128" r="-512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A68B2E78-F723-7948-A610-72BEE3D72012}"/>
              </a:ext>
            </a:extLst>
          </p:cNvPr>
          <p:cNvSpPr/>
          <p:nvPr/>
        </p:nvSpPr>
        <p:spPr>
          <a:xfrm rot="5400000">
            <a:off x="6102245" y="2398704"/>
            <a:ext cx="492921" cy="29289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9E4C84A-40FA-7043-B9B6-F5F870A45D65}"/>
                  </a:ext>
                </a:extLst>
              </p:cNvPr>
              <p:cNvSpPr/>
              <p:nvPr/>
            </p:nvSpPr>
            <p:spPr>
              <a:xfrm>
                <a:off x="5831289" y="2941127"/>
                <a:ext cx="822325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9E4C84A-40FA-7043-B9B6-F5F870A45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289" y="2941127"/>
                <a:ext cx="822325" cy="51435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4A05D6D-2630-6A4B-A819-C5DCB3385C56}"/>
                  </a:ext>
                </a:extLst>
              </p:cNvPr>
              <p:cNvSpPr/>
              <p:nvPr/>
            </p:nvSpPr>
            <p:spPr>
              <a:xfrm>
                <a:off x="6876983" y="2943225"/>
                <a:ext cx="822325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4A05D6D-2630-6A4B-A819-C5DCB3385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983" y="2943225"/>
                <a:ext cx="822325" cy="51435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67F52558-582E-914F-9D3D-8EC8481CEF09}"/>
                  </a:ext>
                </a:extLst>
              </p:cNvPr>
              <p:cNvSpPr/>
              <p:nvPr/>
            </p:nvSpPr>
            <p:spPr>
              <a:xfrm>
                <a:off x="3614448" y="4203529"/>
                <a:ext cx="1634007" cy="118091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67F52558-582E-914F-9D3D-8EC8481CE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448" y="4203529"/>
                <a:ext cx="1634007" cy="1180918"/>
              </a:xfrm>
              <a:prstGeom prst="roundRect">
                <a:avLst/>
              </a:prstGeom>
              <a:blipFill>
                <a:blip r:embed="rId11"/>
                <a:stretch>
                  <a:fillRect l="-21127" t="-50000" b="-7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3FA03E95-9932-4246-AF78-97DCA262DF13}"/>
                  </a:ext>
                </a:extLst>
              </p:cNvPr>
              <p:cNvSpPr/>
              <p:nvPr/>
            </p:nvSpPr>
            <p:spPr>
              <a:xfrm>
                <a:off x="5922847" y="4164401"/>
                <a:ext cx="1655512" cy="118091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3FA03E95-9932-4246-AF78-97DCA262DF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847" y="4164401"/>
                <a:ext cx="1655512" cy="1180918"/>
              </a:xfrm>
              <a:prstGeom prst="roundRect">
                <a:avLst/>
              </a:prstGeom>
              <a:blipFill>
                <a:blip r:embed="rId12"/>
                <a:stretch>
                  <a:fillRect l="-16783" t="-49524" b="-7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51A7367-E364-9F4E-9F30-A0F376893743}"/>
              </a:ext>
            </a:extLst>
          </p:cNvPr>
          <p:cNvSpPr txBox="1"/>
          <p:nvPr/>
        </p:nvSpPr>
        <p:spPr>
          <a:xfrm>
            <a:off x="983130" y="1608955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nmExt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15AFE7-80E6-2C4C-9F41-108908EEEEFF}"/>
              </a:ext>
            </a:extLst>
          </p:cNvPr>
          <p:cNvSpPr txBox="1"/>
          <p:nvPr/>
        </p:nvSpPr>
        <p:spPr>
          <a:xfrm>
            <a:off x="4599671" y="1608955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nmExt</a:t>
            </a:r>
            <a:endParaRPr lang="en-US" dirty="0"/>
          </a:p>
        </p:txBody>
      </p:sp>
      <p:sp>
        <p:nvSpPr>
          <p:cNvPr id="22" name="Cloud Callout 21">
            <a:extLst>
              <a:ext uri="{FF2B5EF4-FFF2-40B4-BE49-F238E27FC236}">
                <a16:creationId xmlns:a16="http://schemas.microsoft.com/office/drawing/2014/main" id="{D40C144A-C162-6D4A-8CA7-5FB4C01DAFF0}"/>
              </a:ext>
            </a:extLst>
          </p:cNvPr>
          <p:cNvSpPr/>
          <p:nvPr/>
        </p:nvSpPr>
        <p:spPr>
          <a:xfrm>
            <a:off x="176054" y="4793988"/>
            <a:ext cx="3101198" cy="1428312"/>
          </a:xfrm>
          <a:prstGeom prst="cloudCallout">
            <a:avLst>
              <a:gd name="adj1" fmla="val 60755"/>
              <a:gd name="adj2" fmla="val -54751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one prevents incremental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82C6AEBB-F753-0F47-BA5E-60E9ECE2FF22}"/>
                  </a:ext>
                </a:extLst>
              </p:cNvPr>
              <p:cNvSpPr/>
              <p:nvPr/>
            </p:nvSpPr>
            <p:spPr>
              <a:xfrm>
                <a:off x="1206499" y="2941127"/>
                <a:ext cx="2913713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82C6AEBB-F753-0F47-BA5E-60E9ECE2F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499" y="2941127"/>
                <a:ext cx="2913713" cy="51435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6F36045E-F8F0-F74B-BBA1-DA1B10119983}"/>
                  </a:ext>
                </a:extLst>
              </p:cNvPr>
              <p:cNvSpPr/>
              <p:nvPr/>
            </p:nvSpPr>
            <p:spPr>
              <a:xfrm>
                <a:off x="4785594" y="2961039"/>
                <a:ext cx="2913714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6F36045E-F8F0-F74B-BBA1-DA1B10119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594" y="2961039"/>
                <a:ext cx="2913714" cy="514350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>
            <a:extLst>
              <a:ext uri="{FF2B5EF4-FFF2-40B4-BE49-F238E27FC236}">
                <a16:creationId xmlns:a16="http://schemas.microsoft.com/office/drawing/2014/main" id="{20C2D9FA-27DE-1647-8069-BE0EAF064DF4}"/>
              </a:ext>
            </a:extLst>
          </p:cNvPr>
          <p:cNvSpPr txBox="1">
            <a:spLocks/>
          </p:cNvSpPr>
          <p:nvPr/>
        </p:nvSpPr>
        <p:spPr>
          <a:xfrm>
            <a:off x="549275" y="140529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Inner Product</a:t>
            </a:r>
          </a:p>
        </p:txBody>
      </p:sp>
      <p:pic>
        <p:nvPicPr>
          <p:cNvPr id="26" name="Picture 5" descr="MCj04359410000[1]">
            <a:extLst>
              <a:ext uri="{FF2B5EF4-FFF2-40B4-BE49-F238E27FC236}">
                <a16:creationId xmlns:a16="http://schemas.microsoft.com/office/drawing/2014/main" id="{DB2F5801-817C-984D-9760-1E81B428C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939301" y="2295286"/>
            <a:ext cx="940356" cy="650057"/>
          </a:xfrm>
          <a:prstGeom prst="rect">
            <a:avLst/>
          </a:prstGeom>
          <a:noFill/>
        </p:spPr>
      </p:pic>
      <p:pic>
        <p:nvPicPr>
          <p:cNvPr id="27" name="Picture 5" descr="MCj04359410000[1]">
            <a:extLst>
              <a:ext uri="{FF2B5EF4-FFF2-40B4-BE49-F238E27FC236}">
                <a16:creationId xmlns:a16="http://schemas.microsoft.com/office/drawing/2014/main" id="{7F6A3EA4-DA11-E34B-8603-13C2C65C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607920" y="2318384"/>
            <a:ext cx="940356" cy="65005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loud Callout 27">
                <a:extLst>
                  <a:ext uri="{FF2B5EF4-FFF2-40B4-BE49-F238E27FC236}">
                    <a16:creationId xmlns:a16="http://schemas.microsoft.com/office/drawing/2014/main" id="{A84EAEDB-CA08-A242-8336-0B4A280C6CDC}"/>
                  </a:ext>
                </a:extLst>
              </p:cNvPr>
              <p:cNvSpPr/>
              <p:nvPr/>
            </p:nvSpPr>
            <p:spPr>
              <a:xfrm>
                <a:off x="1498332" y="96208"/>
                <a:ext cx="6574524" cy="2393251"/>
              </a:xfrm>
              <a:prstGeom prst="cloudCallout">
                <a:avLst>
                  <a:gd name="adj1" fmla="val 12587"/>
                  <a:gd name="adj2" fmla="val 56278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If adversary applies far from bijective tampering then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becomes independent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loud Callout 27">
                <a:extLst>
                  <a:ext uri="{FF2B5EF4-FFF2-40B4-BE49-F238E27FC236}">
                    <a16:creationId xmlns:a16="http://schemas.microsoft.com/office/drawing/2014/main" id="{A84EAEDB-CA08-A242-8336-0B4A280C6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332" y="96208"/>
                <a:ext cx="6574524" cy="2393251"/>
              </a:xfrm>
              <a:prstGeom prst="cloudCallout">
                <a:avLst>
                  <a:gd name="adj1" fmla="val 12587"/>
                  <a:gd name="adj2" fmla="val 56278"/>
                </a:avLst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5" descr="MCj04359410000[1]">
            <a:extLst>
              <a:ext uri="{FF2B5EF4-FFF2-40B4-BE49-F238E27FC236}">
                <a16:creationId xmlns:a16="http://schemas.microsoft.com/office/drawing/2014/main" id="{3B287632-7D23-0E48-8E6E-17D928CAE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350901" y="5059418"/>
            <a:ext cx="940356" cy="65005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464175D3-AED3-8742-B87F-04CEB44F36F2}"/>
                  </a:ext>
                </a:extLst>
              </p:cNvPr>
              <p:cNvSpPr/>
              <p:nvPr/>
            </p:nvSpPr>
            <p:spPr>
              <a:xfrm>
                <a:off x="5944771" y="4145186"/>
                <a:ext cx="1634007" cy="1180918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464175D3-AED3-8742-B87F-04CEB44F3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771" y="4145186"/>
                <a:ext cx="1634007" cy="1180918"/>
              </a:xfrm>
              <a:prstGeom prst="roundRect">
                <a:avLst/>
              </a:prstGeom>
              <a:blipFill>
                <a:blip r:embed="rId17"/>
                <a:stretch>
                  <a:fillRect l="-32308" t="-60000" b="-9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>
            <a:extLst>
              <a:ext uri="{FF2B5EF4-FFF2-40B4-BE49-F238E27FC236}">
                <a16:creationId xmlns:a16="http://schemas.microsoft.com/office/drawing/2014/main" id="{7A714AA1-CF1E-454F-8FDD-29DDDCA66806}"/>
              </a:ext>
            </a:extLst>
          </p:cNvPr>
          <p:cNvSpPr/>
          <p:nvPr/>
        </p:nvSpPr>
        <p:spPr>
          <a:xfrm>
            <a:off x="5371182" y="4707742"/>
            <a:ext cx="473476" cy="26624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686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7"/>
    </mc:Choice>
    <mc:Fallback xmlns="">
      <p:transition spd="slow" advTm="3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animBg="1"/>
      <p:bldP spid="20" grpId="0" animBg="1"/>
      <p:bldP spid="3" grpId="0" animBg="1"/>
      <p:bldP spid="6" grpId="0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7" grpId="0" animBg="1"/>
      <p:bldP spid="19" grpId="0"/>
      <p:bldP spid="21" grpId="0"/>
      <p:bldP spid="22" grpId="0" animBg="1"/>
      <p:bldP spid="23" grpId="1" animBg="1"/>
      <p:bldP spid="24" grpId="1" animBg="1"/>
      <p:bldP spid="25" grpId="1"/>
      <p:bldP spid="28" grpId="0" animBg="1"/>
      <p:bldP spid="30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C35079-AB30-4B78-BA70-B4B368D32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5D2EA-4BDD-43C1-A266-B59C6F71C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82C6AEBB-F753-0F47-BA5E-60E9ECE2FF22}"/>
                  </a:ext>
                </a:extLst>
              </p:cNvPr>
              <p:cNvSpPr/>
              <p:nvPr/>
            </p:nvSpPr>
            <p:spPr>
              <a:xfrm>
                <a:off x="1165647" y="1998833"/>
                <a:ext cx="2913713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82C6AEBB-F753-0F47-BA5E-60E9ECE2F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647" y="1998833"/>
                <a:ext cx="2913713" cy="51435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6F36045E-F8F0-F74B-BBA1-DA1B10119983}"/>
                  </a:ext>
                </a:extLst>
              </p:cNvPr>
              <p:cNvSpPr/>
              <p:nvPr/>
            </p:nvSpPr>
            <p:spPr>
              <a:xfrm>
                <a:off x="4785594" y="1998833"/>
                <a:ext cx="2913714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6F36045E-F8F0-F74B-BBA1-DA1B10119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594" y="1998833"/>
                <a:ext cx="2913714" cy="51435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5" descr="MCj04359410000[1]">
            <a:extLst>
              <a:ext uri="{FF2B5EF4-FFF2-40B4-BE49-F238E27FC236}">
                <a16:creationId xmlns:a16="http://schemas.microsoft.com/office/drawing/2014/main" id="{DB2F5801-817C-984D-9760-1E81B428C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87699" y="2293615"/>
            <a:ext cx="940356" cy="650057"/>
          </a:xfrm>
          <a:prstGeom prst="rect">
            <a:avLst/>
          </a:prstGeom>
          <a:noFill/>
        </p:spPr>
      </p:pic>
      <p:pic>
        <p:nvPicPr>
          <p:cNvPr id="27" name="Picture 5" descr="MCj04359410000[1]">
            <a:extLst>
              <a:ext uri="{FF2B5EF4-FFF2-40B4-BE49-F238E27FC236}">
                <a16:creationId xmlns:a16="http://schemas.microsoft.com/office/drawing/2014/main" id="{7F6A3EA4-DA11-E34B-8603-13C2C65C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75806" y="2345388"/>
            <a:ext cx="940356" cy="650057"/>
          </a:xfrm>
          <a:prstGeom prst="rect">
            <a:avLst/>
          </a:prstGeom>
          <a:noFill/>
        </p:spPr>
      </p:pic>
      <p:pic>
        <p:nvPicPr>
          <p:cNvPr id="29" name="Picture 5" descr="MCj04359410000[1]">
            <a:extLst>
              <a:ext uri="{FF2B5EF4-FFF2-40B4-BE49-F238E27FC236}">
                <a16:creationId xmlns:a16="http://schemas.microsoft.com/office/drawing/2014/main" id="{3B287632-7D23-0E48-8E6E-17D928CAE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02633" y="4741183"/>
            <a:ext cx="940356" cy="65005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464175D3-AED3-8742-B87F-04CEB44F36F2}"/>
                  </a:ext>
                </a:extLst>
              </p:cNvPr>
              <p:cNvSpPr/>
              <p:nvPr/>
            </p:nvSpPr>
            <p:spPr>
              <a:xfrm>
                <a:off x="4931079" y="4507356"/>
                <a:ext cx="1634007" cy="1180918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464175D3-AED3-8742-B87F-04CEB44F3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079" y="4507356"/>
                <a:ext cx="1634007" cy="1180918"/>
              </a:xfrm>
              <a:prstGeom prst="roundRect">
                <a:avLst/>
              </a:prstGeom>
              <a:blipFill>
                <a:blip r:embed="rId6"/>
                <a:stretch>
                  <a:fillRect l="-30534" t="-60000" b="-9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>
            <a:extLst>
              <a:ext uri="{FF2B5EF4-FFF2-40B4-BE49-F238E27FC236}">
                <a16:creationId xmlns:a16="http://schemas.microsoft.com/office/drawing/2014/main" id="{7A714AA1-CF1E-454F-8FDD-29DDDCA66806}"/>
              </a:ext>
            </a:extLst>
          </p:cNvPr>
          <p:cNvSpPr/>
          <p:nvPr/>
        </p:nvSpPr>
        <p:spPr>
          <a:xfrm>
            <a:off x="4242989" y="4976266"/>
            <a:ext cx="473476" cy="26624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A2BEB2C5-B601-0F49-B718-7791B0D6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87E6F98-E6FE-704D-965B-AEAB21BFA277}"/>
              </a:ext>
            </a:extLst>
          </p:cNvPr>
          <p:cNvSpPr/>
          <p:nvPr/>
        </p:nvSpPr>
        <p:spPr>
          <a:xfrm rot="5400000">
            <a:off x="2037132" y="2740405"/>
            <a:ext cx="473476" cy="26624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993A606-A688-3643-88F6-E953470A898F}"/>
              </a:ext>
            </a:extLst>
          </p:cNvPr>
          <p:cNvSpPr/>
          <p:nvPr/>
        </p:nvSpPr>
        <p:spPr>
          <a:xfrm rot="5400000">
            <a:off x="6145525" y="2722260"/>
            <a:ext cx="473476" cy="26624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405868AE-C9B5-FE4F-B5E0-9D47AF1A61E3}"/>
                  </a:ext>
                </a:extLst>
              </p:cNvPr>
              <p:cNvSpPr/>
              <p:nvPr/>
            </p:nvSpPr>
            <p:spPr>
              <a:xfrm>
                <a:off x="4785594" y="3205447"/>
                <a:ext cx="2913714" cy="514350"/>
              </a:xfrm>
              <a:prstGeom prst="round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405868AE-C9B5-FE4F-B5E0-9D47AF1A6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594" y="3205447"/>
                <a:ext cx="2913714" cy="51435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60D59E9D-BA07-D549-98C5-BD83626A8BA0}"/>
                  </a:ext>
                </a:extLst>
              </p:cNvPr>
              <p:cNvSpPr/>
              <p:nvPr/>
            </p:nvSpPr>
            <p:spPr>
              <a:xfrm>
                <a:off x="1165646" y="3205447"/>
                <a:ext cx="2913713" cy="514350"/>
              </a:xfrm>
              <a:prstGeom prst="round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60D59E9D-BA07-D549-98C5-BD83626A8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646" y="3205447"/>
                <a:ext cx="2913713" cy="51435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3885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7"/>
    </mc:Choice>
    <mc:Fallback xmlns="">
      <p:transition spd="slow" advTm="3327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D51F-3582-4FAC-B90D-37058030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82471-691A-4A2C-8D38-BFAB186CA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396B7-9D11-4B26-B215-9E9DAAEE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146757-C23B-BE49-A44E-7ED5EE0030FA}"/>
                  </a:ext>
                </a:extLst>
              </p:cNvPr>
              <p:cNvSpPr txBox="1"/>
              <p:nvPr/>
            </p:nvSpPr>
            <p:spPr>
              <a:xfrm>
                <a:off x="2368487" y="1737396"/>
                <a:ext cx="55072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we do the same for other 3 dimensions then </a:t>
                </a:r>
              </a:p>
              <a:p>
                <a:r>
                  <a:rPr lang="en-US" dirty="0"/>
                  <a:t>each cuboid has 2 vectors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assigned to it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146757-C23B-BE49-A44E-7ED5EE003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487" y="1737396"/>
                <a:ext cx="5507213" cy="646331"/>
              </a:xfrm>
              <a:prstGeom prst="rect">
                <a:avLst/>
              </a:prstGeom>
              <a:blipFill>
                <a:blip r:embed="rId2"/>
                <a:stretch>
                  <a:fillRect l="-690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B0AFE3-13D3-1A4E-A882-45EF619374AE}"/>
                  </a:ext>
                </a:extLst>
              </p:cNvPr>
              <p:cNvSpPr txBox="1"/>
              <p:nvPr/>
            </p:nvSpPr>
            <p:spPr>
              <a:xfrm>
                <a:off x="2834134" y="2782297"/>
                <a:ext cx="38347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Now adversary picks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and he gets all cuboids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B0AFE3-13D3-1A4E-A882-45EF61937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34" y="2782297"/>
                <a:ext cx="3834704" cy="923330"/>
              </a:xfrm>
              <a:prstGeom prst="rect">
                <a:avLst/>
              </a:prstGeom>
              <a:blipFill>
                <a:blip r:embed="rId3"/>
                <a:stretch>
                  <a:fillRect l="-990" t="-2703" r="-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349868E-6FE1-C64F-9957-E399ADDC228C}"/>
              </a:ext>
            </a:extLst>
          </p:cNvPr>
          <p:cNvSpPr txBox="1"/>
          <p:nvPr/>
        </p:nvSpPr>
        <p:spPr>
          <a:xfrm>
            <a:off x="2709166" y="3950762"/>
            <a:ext cx="3722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point falls into his cuboid, </a:t>
            </a:r>
          </a:p>
          <a:p>
            <a:r>
              <a:rPr lang="en-US" dirty="0"/>
              <a:t>game continues with that cuboid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ECA70-A5AF-4A46-8F33-32F78B3C68FF}"/>
              </a:ext>
            </a:extLst>
          </p:cNvPr>
          <p:cNvSpPr txBox="1"/>
          <p:nvPr/>
        </p:nvSpPr>
        <p:spPr>
          <a:xfrm>
            <a:off x="2346960" y="5044440"/>
            <a:ext cx="480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 is to end up in a small enough cuboid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loud Callout 5">
                <a:extLst>
                  <a:ext uri="{FF2B5EF4-FFF2-40B4-BE49-F238E27FC236}">
                    <a16:creationId xmlns:a16="http://schemas.microsoft.com/office/drawing/2014/main" id="{DA4ADAFF-DCD4-C449-BE7E-993C0D2D1FA9}"/>
                  </a:ext>
                </a:extLst>
              </p:cNvPr>
              <p:cNvSpPr/>
              <p:nvPr/>
            </p:nvSpPr>
            <p:spPr>
              <a:xfrm>
                <a:off x="6300395" y="107576"/>
                <a:ext cx="2615005" cy="1629820"/>
              </a:xfrm>
              <a:prstGeom prst="cloudCallou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Adversary commits to tampering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loud Callout 5">
                <a:extLst>
                  <a:ext uri="{FF2B5EF4-FFF2-40B4-BE49-F238E27FC236}">
                    <a16:creationId xmlns:a16="http://schemas.microsoft.com/office/drawing/2014/main" id="{DA4ADAFF-DCD4-C449-BE7E-993C0D2D1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395" y="107576"/>
                <a:ext cx="2615005" cy="1629820"/>
              </a:xfrm>
              <a:prstGeom prst="cloudCallou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loud Callout 10">
                <a:extLst>
                  <a:ext uri="{FF2B5EF4-FFF2-40B4-BE49-F238E27FC236}">
                    <a16:creationId xmlns:a16="http://schemas.microsoft.com/office/drawing/2014/main" id="{85948D69-7F38-2B4F-B9CF-1B5F83946B57}"/>
                  </a:ext>
                </a:extLst>
              </p:cNvPr>
              <p:cNvSpPr/>
              <p:nvPr/>
            </p:nvSpPr>
            <p:spPr>
              <a:xfrm>
                <a:off x="6641711" y="2252842"/>
                <a:ext cx="2615005" cy="1629820"/>
              </a:xfrm>
              <a:prstGeom prst="cloudCallout">
                <a:avLst>
                  <a:gd name="adj1" fmla="val -60718"/>
                  <a:gd name="adj2" fmla="val 27435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Adversary h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guess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loud Callout 10">
                <a:extLst>
                  <a:ext uri="{FF2B5EF4-FFF2-40B4-BE49-F238E27FC236}">
                    <a16:creationId xmlns:a16="http://schemas.microsoft.com/office/drawing/2014/main" id="{85948D69-7F38-2B4F-B9CF-1B5F83946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711" y="2252842"/>
                <a:ext cx="2615005" cy="1629820"/>
              </a:xfrm>
              <a:prstGeom prst="cloudCallout">
                <a:avLst>
                  <a:gd name="adj1" fmla="val -60718"/>
                  <a:gd name="adj2" fmla="val 27435"/>
                </a:avLst>
              </a:prstGeom>
              <a:blipFill>
                <a:blip r:embed="rId5"/>
                <a:stretch>
                  <a:fillRect t="-11268" b="-5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53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10" grpId="0"/>
      <p:bldP spid="6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C35079-AB30-4B78-BA70-B4B368D32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5D2EA-4BDD-43C1-A266-B59C6F71C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82C6AEBB-F753-0F47-BA5E-60E9ECE2FF22}"/>
                  </a:ext>
                </a:extLst>
              </p:cNvPr>
              <p:cNvSpPr/>
              <p:nvPr/>
            </p:nvSpPr>
            <p:spPr>
              <a:xfrm>
                <a:off x="1165647" y="1998833"/>
                <a:ext cx="2913713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82C6AEBB-F753-0F47-BA5E-60E9ECE2F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647" y="1998833"/>
                <a:ext cx="2913713" cy="51435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6F36045E-F8F0-F74B-BBA1-DA1B10119983}"/>
                  </a:ext>
                </a:extLst>
              </p:cNvPr>
              <p:cNvSpPr/>
              <p:nvPr/>
            </p:nvSpPr>
            <p:spPr>
              <a:xfrm>
                <a:off x="4785594" y="1998833"/>
                <a:ext cx="2913714" cy="5143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6F36045E-F8F0-F74B-BBA1-DA1B10119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594" y="1998833"/>
                <a:ext cx="2913714" cy="51435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5" descr="MCj04359410000[1]">
            <a:extLst>
              <a:ext uri="{FF2B5EF4-FFF2-40B4-BE49-F238E27FC236}">
                <a16:creationId xmlns:a16="http://schemas.microsoft.com/office/drawing/2014/main" id="{DB2F5801-817C-984D-9760-1E81B428C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74045" y="2498418"/>
            <a:ext cx="940356" cy="650057"/>
          </a:xfrm>
          <a:prstGeom prst="rect">
            <a:avLst/>
          </a:prstGeom>
          <a:noFill/>
        </p:spPr>
      </p:pic>
      <p:pic>
        <p:nvPicPr>
          <p:cNvPr id="27" name="Picture 5" descr="MCj04359410000[1]">
            <a:extLst>
              <a:ext uri="{FF2B5EF4-FFF2-40B4-BE49-F238E27FC236}">
                <a16:creationId xmlns:a16="http://schemas.microsoft.com/office/drawing/2014/main" id="{7F6A3EA4-DA11-E34B-8603-13C2C65C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71613" y="2499893"/>
            <a:ext cx="940356" cy="650057"/>
          </a:xfrm>
          <a:prstGeom prst="rect">
            <a:avLst/>
          </a:prstGeom>
          <a:noFill/>
        </p:spPr>
      </p:pic>
      <p:pic>
        <p:nvPicPr>
          <p:cNvPr id="29" name="Picture 5" descr="MCj04359410000[1]">
            <a:extLst>
              <a:ext uri="{FF2B5EF4-FFF2-40B4-BE49-F238E27FC236}">
                <a16:creationId xmlns:a16="http://schemas.microsoft.com/office/drawing/2014/main" id="{3B287632-7D23-0E48-8E6E-17D928CAE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02633" y="4741183"/>
            <a:ext cx="940356" cy="65005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464175D3-AED3-8742-B87F-04CEB44F36F2}"/>
                  </a:ext>
                </a:extLst>
              </p:cNvPr>
              <p:cNvSpPr/>
              <p:nvPr/>
            </p:nvSpPr>
            <p:spPr>
              <a:xfrm>
                <a:off x="4931079" y="4507356"/>
                <a:ext cx="1634007" cy="1180918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464175D3-AED3-8742-B87F-04CEB44F3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079" y="4507356"/>
                <a:ext cx="1634007" cy="1180918"/>
              </a:xfrm>
              <a:prstGeom prst="roundRect">
                <a:avLst/>
              </a:prstGeom>
              <a:blipFill>
                <a:blip r:embed="rId6"/>
                <a:stretch>
                  <a:fillRect l="-30534" t="-60000" b="-9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>
            <a:extLst>
              <a:ext uri="{FF2B5EF4-FFF2-40B4-BE49-F238E27FC236}">
                <a16:creationId xmlns:a16="http://schemas.microsoft.com/office/drawing/2014/main" id="{7A714AA1-CF1E-454F-8FDD-29DDDCA66806}"/>
              </a:ext>
            </a:extLst>
          </p:cNvPr>
          <p:cNvSpPr/>
          <p:nvPr/>
        </p:nvSpPr>
        <p:spPr>
          <a:xfrm>
            <a:off x="4242989" y="4976266"/>
            <a:ext cx="473476" cy="26624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A2BEB2C5-B601-0F49-B718-7791B0D6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Adversary is Correct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87E6F98-E6FE-704D-965B-AEAB21BFA277}"/>
              </a:ext>
            </a:extLst>
          </p:cNvPr>
          <p:cNvSpPr/>
          <p:nvPr/>
        </p:nvSpPr>
        <p:spPr>
          <a:xfrm rot="5400000">
            <a:off x="2037132" y="2740405"/>
            <a:ext cx="473476" cy="26624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993A606-A688-3643-88F6-E953470A898F}"/>
              </a:ext>
            </a:extLst>
          </p:cNvPr>
          <p:cNvSpPr/>
          <p:nvPr/>
        </p:nvSpPr>
        <p:spPr>
          <a:xfrm rot="5400000">
            <a:off x="6145525" y="2722260"/>
            <a:ext cx="473476" cy="26624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405868AE-C9B5-FE4F-B5E0-9D47AF1A61E3}"/>
                  </a:ext>
                </a:extLst>
              </p:cNvPr>
              <p:cNvSpPr/>
              <p:nvPr/>
            </p:nvSpPr>
            <p:spPr>
              <a:xfrm>
                <a:off x="4785594" y="3205447"/>
                <a:ext cx="2913714" cy="514350"/>
              </a:xfrm>
              <a:prstGeom prst="round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405868AE-C9B5-FE4F-B5E0-9D47AF1A61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594" y="3205447"/>
                <a:ext cx="2913714" cy="51435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60D59E9D-BA07-D549-98C5-BD83626A8BA0}"/>
                  </a:ext>
                </a:extLst>
              </p:cNvPr>
              <p:cNvSpPr/>
              <p:nvPr/>
            </p:nvSpPr>
            <p:spPr>
              <a:xfrm>
                <a:off x="1165646" y="3205447"/>
                <a:ext cx="2913713" cy="514350"/>
              </a:xfrm>
              <a:prstGeom prst="roundRect">
                <a:avLst/>
              </a:pr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60D59E9D-BA07-D549-98C5-BD83626A8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646" y="3205447"/>
                <a:ext cx="2913713" cy="51435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loud Callout 16">
                <a:extLst>
                  <a:ext uri="{FF2B5EF4-FFF2-40B4-BE49-F238E27FC236}">
                    <a16:creationId xmlns:a16="http://schemas.microsoft.com/office/drawing/2014/main" id="{1A51BCC1-53EC-3042-803E-FBFC91D806DF}"/>
                  </a:ext>
                </a:extLst>
              </p:cNvPr>
              <p:cNvSpPr/>
              <p:nvPr/>
            </p:nvSpPr>
            <p:spPr>
              <a:xfrm>
                <a:off x="1124784" y="3869586"/>
                <a:ext cx="6574524" cy="2393251"/>
              </a:xfrm>
              <a:prstGeom prst="cloudCallout">
                <a:avLst>
                  <a:gd name="adj1" fmla="val -235"/>
                  <a:gd name="adj2" fmla="val -64314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Adversary learns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/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/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so all he knows is that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loud Callout 16">
                <a:extLst>
                  <a:ext uri="{FF2B5EF4-FFF2-40B4-BE49-F238E27FC236}">
                    <a16:creationId xmlns:a16="http://schemas.microsoft.com/office/drawing/2014/main" id="{1A51BCC1-53EC-3042-803E-FBFC91D80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84" y="3869586"/>
                <a:ext cx="6574524" cy="2393251"/>
              </a:xfrm>
              <a:prstGeom prst="cloudCallout">
                <a:avLst>
                  <a:gd name="adj1" fmla="val -235"/>
                  <a:gd name="adj2" fmla="val -64314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B1143C-E37B-5C4C-8A73-FA2CC7AB9390}"/>
                  </a:ext>
                </a:extLst>
              </p:cNvPr>
              <p:cNvSpPr txBox="1"/>
              <p:nvPr/>
            </p:nvSpPr>
            <p:spPr>
              <a:xfrm>
                <a:off x="1883971" y="2716881"/>
                <a:ext cx="205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B1143C-E37B-5C4C-8A73-FA2CC7AB9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971" y="2716881"/>
                <a:ext cx="205505" cy="276999"/>
              </a:xfrm>
              <a:prstGeom prst="rect">
                <a:avLst/>
              </a:prstGeom>
              <a:blipFill>
                <a:blip r:embed="rId10"/>
                <a:stretch>
                  <a:fillRect l="-27778" r="-2222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FBFC3E-4145-2F45-BF6B-50C0B47BDFE5}"/>
                  </a:ext>
                </a:extLst>
              </p:cNvPr>
              <p:cNvSpPr txBox="1"/>
              <p:nvPr/>
            </p:nvSpPr>
            <p:spPr>
              <a:xfrm>
                <a:off x="6565086" y="2684948"/>
                <a:ext cx="2171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FBFC3E-4145-2F45-BF6B-50C0B47BD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086" y="2684948"/>
                <a:ext cx="217174" cy="276999"/>
              </a:xfrm>
              <a:prstGeom prst="rect">
                <a:avLst/>
              </a:prstGeom>
              <a:blipFill>
                <a:blip r:embed="rId11"/>
                <a:stretch>
                  <a:fillRect l="-16667" r="-1666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5037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7"/>
    </mc:Choice>
    <mc:Fallback xmlns="">
      <p:transition spd="slow" advTm="3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0" grpId="0" animBg="1"/>
      <p:bldP spid="16" grpId="0" animBg="1"/>
      <p:bldP spid="17" grpId="0" animBg="1"/>
      <p:bldP spid="7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D51F-3582-4FAC-B90D-370580300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82471-691A-4A2C-8D38-BFAB186CA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396B7-9D11-4B26-B215-9E9DAAEE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146757-C23B-BE49-A44E-7ED5EE0030FA}"/>
                  </a:ext>
                </a:extLst>
              </p:cNvPr>
              <p:cNvSpPr txBox="1"/>
              <p:nvPr/>
            </p:nvSpPr>
            <p:spPr>
              <a:xfrm>
                <a:off x="2368487" y="1737396"/>
                <a:ext cx="55072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we do the same for other 3 dimensions then </a:t>
                </a:r>
              </a:p>
              <a:p>
                <a:r>
                  <a:rPr lang="en-US" dirty="0"/>
                  <a:t>each cuboid has 2 vectors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assigned to it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146757-C23B-BE49-A44E-7ED5EE003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487" y="1737396"/>
                <a:ext cx="5507213" cy="646331"/>
              </a:xfrm>
              <a:prstGeom prst="rect">
                <a:avLst/>
              </a:prstGeom>
              <a:blipFill>
                <a:blip r:embed="rId2"/>
                <a:stretch>
                  <a:fillRect l="-690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B0AFE3-13D3-1A4E-A882-45EF619374AE}"/>
                  </a:ext>
                </a:extLst>
              </p:cNvPr>
              <p:cNvSpPr txBox="1"/>
              <p:nvPr/>
            </p:nvSpPr>
            <p:spPr>
              <a:xfrm>
                <a:off x="2834134" y="2782297"/>
                <a:ext cx="383470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Now adversary picks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and he gets all cuboids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B0AFE3-13D3-1A4E-A882-45EF61937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134" y="2782297"/>
                <a:ext cx="3834704" cy="923330"/>
              </a:xfrm>
              <a:prstGeom prst="rect">
                <a:avLst/>
              </a:prstGeom>
              <a:blipFill>
                <a:blip r:embed="rId3"/>
                <a:stretch>
                  <a:fillRect l="-990" t="-2703" r="-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349868E-6FE1-C64F-9957-E399ADDC228C}"/>
              </a:ext>
            </a:extLst>
          </p:cNvPr>
          <p:cNvSpPr txBox="1"/>
          <p:nvPr/>
        </p:nvSpPr>
        <p:spPr>
          <a:xfrm>
            <a:off x="2709166" y="3950762"/>
            <a:ext cx="3722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point falls into his cuboid, </a:t>
            </a:r>
          </a:p>
          <a:p>
            <a:r>
              <a:rPr lang="en-US" dirty="0"/>
              <a:t>game continues with that cuboid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ECA70-A5AF-4A46-8F33-32F78B3C68FF}"/>
              </a:ext>
            </a:extLst>
          </p:cNvPr>
          <p:cNvSpPr txBox="1"/>
          <p:nvPr/>
        </p:nvSpPr>
        <p:spPr>
          <a:xfrm>
            <a:off x="2346960" y="5044440"/>
            <a:ext cx="480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 is to end up in a small enough cuboid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loud Callout 5">
                <a:extLst>
                  <a:ext uri="{FF2B5EF4-FFF2-40B4-BE49-F238E27FC236}">
                    <a16:creationId xmlns:a16="http://schemas.microsoft.com/office/drawing/2014/main" id="{DA4ADAFF-DCD4-C449-BE7E-993C0D2D1FA9}"/>
                  </a:ext>
                </a:extLst>
              </p:cNvPr>
              <p:cNvSpPr/>
              <p:nvPr/>
            </p:nvSpPr>
            <p:spPr>
              <a:xfrm>
                <a:off x="6300395" y="107576"/>
                <a:ext cx="2615005" cy="1629820"/>
              </a:xfrm>
              <a:prstGeom prst="cloudCallou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Adversary commits to tampering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loud Callout 5">
                <a:extLst>
                  <a:ext uri="{FF2B5EF4-FFF2-40B4-BE49-F238E27FC236}">
                    <a16:creationId xmlns:a16="http://schemas.microsoft.com/office/drawing/2014/main" id="{DA4ADAFF-DCD4-C449-BE7E-993C0D2D1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395" y="107576"/>
                <a:ext cx="2615005" cy="1629820"/>
              </a:xfrm>
              <a:prstGeom prst="cloudCallou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loud Callout 10">
                <a:extLst>
                  <a:ext uri="{FF2B5EF4-FFF2-40B4-BE49-F238E27FC236}">
                    <a16:creationId xmlns:a16="http://schemas.microsoft.com/office/drawing/2014/main" id="{85948D69-7F38-2B4F-B9CF-1B5F83946B57}"/>
                  </a:ext>
                </a:extLst>
              </p:cNvPr>
              <p:cNvSpPr/>
              <p:nvPr/>
            </p:nvSpPr>
            <p:spPr>
              <a:xfrm>
                <a:off x="6641711" y="2252842"/>
                <a:ext cx="2615005" cy="1629820"/>
              </a:xfrm>
              <a:prstGeom prst="cloudCallout">
                <a:avLst>
                  <a:gd name="adj1" fmla="val -60718"/>
                  <a:gd name="adj2" fmla="val 27435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Adversary h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guess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loud Callout 10">
                <a:extLst>
                  <a:ext uri="{FF2B5EF4-FFF2-40B4-BE49-F238E27FC236}">
                    <a16:creationId xmlns:a16="http://schemas.microsoft.com/office/drawing/2014/main" id="{85948D69-7F38-2B4F-B9CF-1B5F83946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711" y="2252842"/>
                <a:ext cx="2615005" cy="1629820"/>
              </a:xfrm>
              <a:prstGeom prst="cloudCallout">
                <a:avLst>
                  <a:gd name="adj1" fmla="val -60718"/>
                  <a:gd name="adj2" fmla="val 27435"/>
                </a:avLst>
              </a:prstGeom>
              <a:blipFill>
                <a:blip r:embed="rId5"/>
                <a:stretch>
                  <a:fillRect t="-11268" b="-5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6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39A0-89D4-D448-9CF9-91F9829D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– Different Perspective on Games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1A73C-71F9-1F46-9E88-94336AFE3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C2642-BACC-734A-A702-867D9DBEE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55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B143F2-9EEA-1D4C-AA0E-3283D911A12B}"/>
              </a:ext>
            </a:extLst>
          </p:cNvPr>
          <p:cNvSpPr/>
          <p:nvPr/>
        </p:nvSpPr>
        <p:spPr>
          <a:xfrm>
            <a:off x="1187360" y="1970994"/>
            <a:ext cx="2115309" cy="15372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4FC506-FC14-D548-9FF0-0FB5DDA3704C}"/>
              </a:ext>
            </a:extLst>
          </p:cNvPr>
          <p:cNvCxnSpPr>
            <a:cxnSpLocks/>
          </p:cNvCxnSpPr>
          <p:nvPr/>
        </p:nvCxnSpPr>
        <p:spPr>
          <a:xfrm>
            <a:off x="2666678" y="1877154"/>
            <a:ext cx="0" cy="172492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F8E494-84F1-F84F-ACC8-6B33696EAADC}"/>
              </a:ext>
            </a:extLst>
          </p:cNvPr>
          <p:cNvCxnSpPr>
            <a:cxnSpLocks/>
          </p:cNvCxnSpPr>
          <p:nvPr/>
        </p:nvCxnSpPr>
        <p:spPr>
          <a:xfrm>
            <a:off x="952219" y="2448065"/>
            <a:ext cx="2562506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05D5E5A-9D6B-3845-A28B-12FF19E89E18}"/>
              </a:ext>
            </a:extLst>
          </p:cNvPr>
          <p:cNvSpPr/>
          <p:nvPr/>
        </p:nvSpPr>
        <p:spPr>
          <a:xfrm>
            <a:off x="1187360" y="1970994"/>
            <a:ext cx="1479318" cy="4794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2DC45-84EF-F341-908C-9B3C61BE487C}"/>
              </a:ext>
            </a:extLst>
          </p:cNvPr>
          <p:cNvSpPr/>
          <p:nvPr/>
        </p:nvSpPr>
        <p:spPr>
          <a:xfrm>
            <a:off x="2666678" y="2448065"/>
            <a:ext cx="635991" cy="1057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69BAD0-E8CB-2742-AF03-3C3CE9C85AFF}"/>
                  </a:ext>
                </a:extLst>
              </p:cNvPr>
              <p:cNvSpPr txBox="1"/>
              <p:nvPr/>
            </p:nvSpPr>
            <p:spPr>
              <a:xfrm>
                <a:off x="4781987" y="2210738"/>
                <a:ext cx="2668679" cy="1192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69BAD0-E8CB-2742-AF03-3C3CE9C85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987" y="2210738"/>
                <a:ext cx="2668679" cy="1192378"/>
              </a:xfrm>
              <a:prstGeom prst="rect">
                <a:avLst/>
              </a:prstGeom>
              <a:blipFill>
                <a:blip r:embed="rId2"/>
                <a:stretch>
                  <a:fillRect l="-54976" t="-147368" r="-1896" b="-20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65F1E3-F63E-5045-9B02-DBB60B3DD532}"/>
                  </a:ext>
                </a:extLst>
              </p:cNvPr>
              <p:cNvSpPr txBox="1"/>
              <p:nvPr/>
            </p:nvSpPr>
            <p:spPr>
              <a:xfrm>
                <a:off x="2944743" y="4255077"/>
                <a:ext cx="3251339" cy="1192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−1)/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765F1E3-F63E-5045-9B02-DBB60B3DD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743" y="4255077"/>
                <a:ext cx="3251339" cy="1192378"/>
              </a:xfrm>
              <a:prstGeom prst="rect">
                <a:avLst/>
              </a:prstGeom>
              <a:blipFill>
                <a:blip r:embed="rId3"/>
                <a:stretch>
                  <a:fillRect l="-45136" t="-147368" r="-1556" b="-20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458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3DCAE-2473-DD49-9BEB-69BEC6EFB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7" y="-127360"/>
            <a:ext cx="8042276" cy="1336956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98C3DD-5FF9-F849-8280-94AE2414F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64666-BA15-134B-B7FF-7F628197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56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460F1F-60F8-CE45-866A-4C636A1E07FA}"/>
              </a:ext>
            </a:extLst>
          </p:cNvPr>
          <p:cNvSpPr/>
          <p:nvPr/>
        </p:nvSpPr>
        <p:spPr>
          <a:xfrm>
            <a:off x="548882" y="1342344"/>
            <a:ext cx="4443807" cy="44438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A0DEAA-9F5F-6940-BAE0-74FDC59C180A}"/>
                  </a:ext>
                </a:extLst>
              </p:cNvPr>
              <p:cNvSpPr/>
              <p:nvPr/>
            </p:nvSpPr>
            <p:spPr>
              <a:xfrm>
                <a:off x="548882" y="1351383"/>
                <a:ext cx="3739854" cy="340931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6A0DEAA-9F5F-6940-BAE0-74FDC59C1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82" y="1351383"/>
                <a:ext cx="3739854" cy="34093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58478647-EB11-6343-A996-7073F968F560}"/>
              </a:ext>
            </a:extLst>
          </p:cNvPr>
          <p:cNvSpPr/>
          <p:nvPr/>
        </p:nvSpPr>
        <p:spPr>
          <a:xfrm>
            <a:off x="2670772" y="3770931"/>
            <a:ext cx="200025" cy="200025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01E25E-9013-3540-9C7B-A7714423C8F9}"/>
                  </a:ext>
                </a:extLst>
              </p:cNvPr>
              <p:cNvSpPr txBox="1"/>
              <p:nvPr/>
            </p:nvSpPr>
            <p:spPr>
              <a:xfrm>
                <a:off x="5257801" y="2071687"/>
                <a:ext cx="36193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 learned that point is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field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01E25E-9013-3540-9C7B-A7714423C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1" y="2071687"/>
                <a:ext cx="3619324" cy="369332"/>
              </a:xfrm>
              <a:prstGeom prst="rect">
                <a:avLst/>
              </a:prstGeom>
              <a:blipFill>
                <a:blip r:embed="rId3"/>
                <a:stretch>
                  <a:fillRect l="-1399" t="-6667" r="-35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E18AE1-FFEA-2842-8F9B-D74918C5D1D0}"/>
                  </a:ext>
                </a:extLst>
              </p:cNvPr>
              <p:cNvSpPr txBox="1"/>
              <p:nvPr/>
            </p:nvSpPr>
            <p:spPr>
              <a:xfrm>
                <a:off x="5202849" y="3043592"/>
                <a:ext cx="3587905" cy="520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 learned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amount of bits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E18AE1-FFEA-2842-8F9B-D74918C5D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849" y="3043592"/>
                <a:ext cx="3587905" cy="520655"/>
              </a:xfrm>
              <a:prstGeom prst="rect">
                <a:avLst/>
              </a:prstGeom>
              <a:blipFill>
                <a:blip r:embed="rId4"/>
                <a:stretch>
                  <a:fillRect l="-1413" r="-35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13BFA0-CDA0-2F4B-96CB-8B84E969DC62}"/>
                  </a:ext>
                </a:extLst>
              </p:cNvPr>
              <p:cNvSpPr txBox="1"/>
              <p:nvPr/>
            </p:nvSpPr>
            <p:spPr>
              <a:xfrm>
                <a:off x="5257799" y="4071293"/>
                <a:ext cx="3478003" cy="1054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 am surviving the game with </a:t>
                </a:r>
              </a:p>
              <a:p>
                <a:r>
                  <a:rPr lang="en-US" dirty="0"/>
                  <a:t>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13BFA0-CDA0-2F4B-96CB-8B84E969D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99" y="4071293"/>
                <a:ext cx="3478003" cy="1054969"/>
              </a:xfrm>
              <a:prstGeom prst="rect">
                <a:avLst/>
              </a:prstGeom>
              <a:blipFill>
                <a:blip r:embed="rId5"/>
                <a:stretch>
                  <a:fillRect l="-145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40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BB91-F732-4D46-8961-A0E33B55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59" y="66105"/>
            <a:ext cx="8042276" cy="1336956"/>
          </a:xfrm>
        </p:spPr>
        <p:txBody>
          <a:bodyPr/>
          <a:lstStyle/>
          <a:p>
            <a:r>
              <a:rPr lang="en-US" dirty="0"/>
              <a:t>The Game – Toy Version</a:t>
            </a:r>
            <a:br>
              <a:rPr lang="en-US" dirty="0"/>
            </a:br>
            <a:r>
              <a:rPr lang="en-US" dirty="0"/>
              <a:t>different perspective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9B19-9E4C-403A-9BF9-CD3F6A1A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B39DF-2EC1-4413-94B5-0BDD83B0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57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F5928-BDAE-174A-92CA-5975C8B95348}"/>
              </a:ext>
            </a:extLst>
          </p:cNvPr>
          <p:cNvSpPr/>
          <p:nvPr/>
        </p:nvSpPr>
        <p:spPr>
          <a:xfrm>
            <a:off x="2228456" y="1456644"/>
            <a:ext cx="4443807" cy="44438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3EB1991-BA91-0044-804D-DCD5CB477B9D}"/>
                  </a:ext>
                </a:extLst>
              </p:cNvPr>
              <p:cNvSpPr/>
              <p:nvPr/>
            </p:nvSpPr>
            <p:spPr>
              <a:xfrm>
                <a:off x="2228456" y="1465683"/>
                <a:ext cx="3739854" cy="340931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3EB1991-BA91-0044-804D-DCD5CB477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6" y="1465683"/>
                <a:ext cx="3739854" cy="34093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184EC80-49A7-5148-8D42-E9516C25ACF3}"/>
                  </a:ext>
                </a:extLst>
              </p:cNvPr>
              <p:cNvSpPr/>
              <p:nvPr/>
            </p:nvSpPr>
            <p:spPr>
              <a:xfrm>
                <a:off x="5968310" y="4874993"/>
                <a:ext cx="692746" cy="102545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184EC80-49A7-5148-8D42-E9516C25A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10" y="4874993"/>
                <a:ext cx="692746" cy="1025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loud Callout 2">
            <a:extLst>
              <a:ext uri="{FF2B5EF4-FFF2-40B4-BE49-F238E27FC236}">
                <a16:creationId xmlns:a16="http://schemas.microsoft.com/office/drawing/2014/main" id="{F82EAC27-7955-834B-BF7D-A6F6C2CF8EB4}"/>
              </a:ext>
            </a:extLst>
          </p:cNvPr>
          <p:cNvSpPr/>
          <p:nvPr/>
        </p:nvSpPr>
        <p:spPr>
          <a:xfrm>
            <a:off x="5968310" y="1671638"/>
            <a:ext cx="2688925" cy="1728787"/>
          </a:xfrm>
          <a:prstGeom prst="cloudCallout">
            <a:avLst>
              <a:gd name="adj1" fmla="val -73968"/>
              <a:gd name="adj2" fmla="val 59643"/>
            </a:avLst>
          </a:prstGeom>
          <a:solidFill>
            <a:schemeClr val="accent4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won’t learn much if random point is there </a:t>
            </a:r>
          </a:p>
        </p:txBody>
      </p:sp>
      <p:sp>
        <p:nvSpPr>
          <p:cNvPr id="29" name="Cloud Callout 28">
            <a:extLst>
              <a:ext uri="{FF2B5EF4-FFF2-40B4-BE49-F238E27FC236}">
                <a16:creationId xmlns:a16="http://schemas.microsoft.com/office/drawing/2014/main" id="{4A9B45E0-038A-BD45-B4EE-5039BC012BC6}"/>
              </a:ext>
            </a:extLst>
          </p:cNvPr>
          <p:cNvSpPr/>
          <p:nvPr/>
        </p:nvSpPr>
        <p:spPr>
          <a:xfrm>
            <a:off x="6455075" y="3273316"/>
            <a:ext cx="2688925" cy="1728787"/>
          </a:xfrm>
          <a:prstGeom prst="cloudCallout">
            <a:avLst>
              <a:gd name="adj1" fmla="val -55902"/>
              <a:gd name="adj2" fmla="val 53858"/>
            </a:avLst>
          </a:prstGeom>
          <a:solidFill>
            <a:schemeClr val="accent4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will learn a lot if random point is here </a:t>
            </a:r>
          </a:p>
        </p:txBody>
      </p:sp>
    </p:spTree>
    <p:extLst>
      <p:ext uri="{BB962C8B-B14F-4D97-AF65-F5344CB8AC3E}">
        <p14:creationId xmlns:p14="http://schemas.microsoft.com/office/powerpoint/2010/main" val="61169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BB91-F732-4D46-8961-A0E33B55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59" y="66105"/>
            <a:ext cx="8042276" cy="1336956"/>
          </a:xfrm>
        </p:spPr>
        <p:txBody>
          <a:bodyPr/>
          <a:lstStyle/>
          <a:p>
            <a:r>
              <a:rPr lang="en-US" dirty="0"/>
              <a:t>The Game – Toy Version</a:t>
            </a:r>
            <a:br>
              <a:rPr lang="en-US" dirty="0"/>
            </a:br>
            <a:r>
              <a:rPr lang="en-US" dirty="0"/>
              <a:t>different perspective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9B19-9E4C-403A-9BF9-CD3F6A1A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B39DF-2EC1-4413-94B5-0BDD83B0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58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F5928-BDAE-174A-92CA-5975C8B95348}"/>
              </a:ext>
            </a:extLst>
          </p:cNvPr>
          <p:cNvSpPr/>
          <p:nvPr/>
        </p:nvSpPr>
        <p:spPr>
          <a:xfrm>
            <a:off x="2228456" y="1456644"/>
            <a:ext cx="4443807" cy="44438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3EB1991-BA91-0044-804D-DCD5CB477B9D}"/>
                  </a:ext>
                </a:extLst>
              </p:cNvPr>
              <p:cNvSpPr/>
              <p:nvPr/>
            </p:nvSpPr>
            <p:spPr>
              <a:xfrm>
                <a:off x="2228456" y="1465683"/>
                <a:ext cx="3739854" cy="340931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3EB1991-BA91-0044-804D-DCD5CB477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6" y="1465683"/>
                <a:ext cx="3739854" cy="34093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184EC80-49A7-5148-8D42-E9516C25ACF3}"/>
                  </a:ext>
                </a:extLst>
              </p:cNvPr>
              <p:cNvSpPr/>
              <p:nvPr/>
            </p:nvSpPr>
            <p:spPr>
              <a:xfrm>
                <a:off x="5968310" y="4874993"/>
                <a:ext cx="692746" cy="102545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184EC80-49A7-5148-8D42-E9516C25A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10" y="4874993"/>
                <a:ext cx="692746" cy="10254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loud Callout 2">
                <a:extLst>
                  <a:ext uri="{FF2B5EF4-FFF2-40B4-BE49-F238E27FC236}">
                    <a16:creationId xmlns:a16="http://schemas.microsoft.com/office/drawing/2014/main" id="{F82EAC27-7955-834B-BF7D-A6F6C2CF8EB4}"/>
                  </a:ext>
                </a:extLst>
              </p:cNvPr>
              <p:cNvSpPr/>
              <p:nvPr/>
            </p:nvSpPr>
            <p:spPr>
              <a:xfrm>
                <a:off x="5968310" y="1671638"/>
                <a:ext cx="2688925" cy="1728787"/>
              </a:xfrm>
              <a:prstGeom prst="cloudCallout">
                <a:avLst>
                  <a:gd name="adj1" fmla="val -73968"/>
                  <a:gd name="adj2" fmla="val 59643"/>
                </a:avLst>
              </a:prstGeom>
              <a:solidFill>
                <a:schemeClr val="accent4">
                  <a:lumMod val="8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We are learning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Cloud Callout 2">
                <a:extLst>
                  <a:ext uri="{FF2B5EF4-FFF2-40B4-BE49-F238E27FC236}">
                    <a16:creationId xmlns:a16="http://schemas.microsoft.com/office/drawing/2014/main" id="{F82EAC27-7955-834B-BF7D-A6F6C2CF8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10" y="1671638"/>
                <a:ext cx="2688925" cy="1728787"/>
              </a:xfrm>
              <a:prstGeom prst="cloudCallout">
                <a:avLst>
                  <a:gd name="adj1" fmla="val -73968"/>
                  <a:gd name="adj2" fmla="val 59643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loud Callout 28">
                <a:extLst>
                  <a:ext uri="{FF2B5EF4-FFF2-40B4-BE49-F238E27FC236}">
                    <a16:creationId xmlns:a16="http://schemas.microsoft.com/office/drawing/2014/main" id="{4A9B45E0-038A-BD45-B4EE-5039BC012BC6}"/>
                  </a:ext>
                </a:extLst>
              </p:cNvPr>
              <p:cNvSpPr/>
              <p:nvPr/>
            </p:nvSpPr>
            <p:spPr>
              <a:xfrm>
                <a:off x="6455075" y="3273316"/>
                <a:ext cx="2688925" cy="1728787"/>
              </a:xfrm>
              <a:prstGeom prst="cloudCallout">
                <a:avLst>
                  <a:gd name="adj1" fmla="val -55902"/>
                  <a:gd name="adj2" fmla="val 53858"/>
                </a:avLst>
              </a:prstGeom>
              <a:solidFill>
                <a:schemeClr val="accent4">
                  <a:lumMod val="8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We are learning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Cloud Callout 28">
                <a:extLst>
                  <a:ext uri="{FF2B5EF4-FFF2-40B4-BE49-F238E27FC236}">
                    <a16:creationId xmlns:a16="http://schemas.microsoft.com/office/drawing/2014/main" id="{4A9B45E0-038A-BD45-B4EE-5039BC012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075" y="3273316"/>
                <a:ext cx="2688925" cy="1728787"/>
              </a:xfrm>
              <a:prstGeom prst="cloudCallout">
                <a:avLst>
                  <a:gd name="adj1" fmla="val -55902"/>
                  <a:gd name="adj2" fmla="val 53858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loud Callout 9">
            <a:extLst>
              <a:ext uri="{FF2B5EF4-FFF2-40B4-BE49-F238E27FC236}">
                <a16:creationId xmlns:a16="http://schemas.microsoft.com/office/drawing/2014/main" id="{994316F7-B45C-0240-88C5-B1E86C9CBAB9}"/>
              </a:ext>
            </a:extLst>
          </p:cNvPr>
          <p:cNvSpPr/>
          <p:nvPr/>
        </p:nvSpPr>
        <p:spPr>
          <a:xfrm>
            <a:off x="401789" y="3359431"/>
            <a:ext cx="3714750" cy="1771650"/>
          </a:xfrm>
          <a:prstGeom prst="cloudCallout">
            <a:avLst>
              <a:gd name="adj1" fmla="val 99936"/>
              <a:gd name="adj2" fmla="val 35081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Avg</a:t>
            </a:r>
            <a:r>
              <a:rPr lang="en-US" dirty="0"/>
              <a:t> arguments don’t want to work here</a:t>
            </a:r>
          </a:p>
        </p:txBody>
      </p:sp>
    </p:spTree>
    <p:extLst>
      <p:ext uri="{BB962C8B-B14F-4D97-AF65-F5344CB8AC3E}">
        <p14:creationId xmlns:p14="http://schemas.microsoft.com/office/powerpoint/2010/main" val="369982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BB91-F732-4D46-8961-A0E33B55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59" y="66105"/>
            <a:ext cx="8042276" cy="1336956"/>
          </a:xfrm>
        </p:spPr>
        <p:txBody>
          <a:bodyPr/>
          <a:lstStyle/>
          <a:p>
            <a:r>
              <a:rPr lang="en-US" dirty="0"/>
              <a:t>The Game – Toy Version</a:t>
            </a:r>
            <a:br>
              <a:rPr lang="en-US" dirty="0"/>
            </a:br>
            <a:r>
              <a:rPr lang="en-US" dirty="0"/>
              <a:t>different perspective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9B19-9E4C-403A-9BF9-CD3F6A1A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B39DF-2EC1-4413-94B5-0BDD83B0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59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F5928-BDAE-174A-92CA-5975C8B95348}"/>
              </a:ext>
            </a:extLst>
          </p:cNvPr>
          <p:cNvSpPr/>
          <p:nvPr/>
        </p:nvSpPr>
        <p:spPr>
          <a:xfrm>
            <a:off x="2228456" y="1456644"/>
            <a:ext cx="4443807" cy="44438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E864D0B-D513-A84D-B4BE-30CF425EFEF2}"/>
                  </a:ext>
                </a:extLst>
              </p:cNvPr>
              <p:cNvSpPr/>
              <p:nvPr/>
            </p:nvSpPr>
            <p:spPr>
              <a:xfrm>
                <a:off x="6300395" y="4828690"/>
                <a:ext cx="371868" cy="51561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E864D0B-D513-A84D-B4BE-30CF425EF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395" y="4828690"/>
                <a:ext cx="371868" cy="5156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0954F32-F778-F540-AC10-80D8F43E728F}"/>
                  </a:ext>
                </a:extLst>
              </p:cNvPr>
              <p:cNvSpPr/>
              <p:nvPr/>
            </p:nvSpPr>
            <p:spPr>
              <a:xfrm>
                <a:off x="5336185" y="5340865"/>
                <a:ext cx="964210" cy="5595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0954F32-F778-F540-AC10-80D8F43E72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185" y="5340865"/>
                <a:ext cx="964210" cy="5595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3EB1991-BA91-0044-804D-DCD5CB477B9D}"/>
                  </a:ext>
                </a:extLst>
              </p:cNvPr>
              <p:cNvSpPr/>
              <p:nvPr/>
            </p:nvSpPr>
            <p:spPr>
              <a:xfrm>
                <a:off x="2228456" y="1465683"/>
                <a:ext cx="2414982" cy="229124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3EB1991-BA91-0044-804D-DCD5CB477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6" y="1465683"/>
                <a:ext cx="2414982" cy="22912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184EC80-49A7-5148-8D42-E9516C25ACF3}"/>
                  </a:ext>
                </a:extLst>
              </p:cNvPr>
              <p:cNvSpPr/>
              <p:nvPr/>
            </p:nvSpPr>
            <p:spPr>
              <a:xfrm>
                <a:off x="4643439" y="3803232"/>
                <a:ext cx="692746" cy="102545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184EC80-49A7-5148-8D42-E9516C25A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439" y="3803232"/>
                <a:ext cx="692746" cy="10254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>
            <a:extLst>
              <a:ext uri="{FF2B5EF4-FFF2-40B4-BE49-F238E27FC236}">
                <a16:creationId xmlns:a16="http://schemas.microsoft.com/office/drawing/2014/main" id="{DB5CD2FE-03DA-344E-B580-DEC0134204DF}"/>
              </a:ext>
            </a:extLst>
          </p:cNvPr>
          <p:cNvSpPr/>
          <p:nvPr/>
        </p:nvSpPr>
        <p:spPr>
          <a:xfrm>
            <a:off x="2228456" y="1456644"/>
            <a:ext cx="3589834" cy="3001056"/>
          </a:xfrm>
          <a:custGeom>
            <a:avLst/>
            <a:gdLst>
              <a:gd name="connsiteX0" fmla="*/ 3814763 w 3814763"/>
              <a:gd name="connsiteY0" fmla="*/ 0 h 3071812"/>
              <a:gd name="connsiteX1" fmla="*/ 2957513 w 3814763"/>
              <a:gd name="connsiteY1" fmla="*/ 2128837 h 3071812"/>
              <a:gd name="connsiteX2" fmla="*/ 0 w 3814763"/>
              <a:gd name="connsiteY2" fmla="*/ 3071812 h 307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4763" h="3071812">
                <a:moveTo>
                  <a:pt x="3814763" y="0"/>
                </a:moveTo>
                <a:cubicBezTo>
                  <a:pt x="3704035" y="808434"/>
                  <a:pt x="3593307" y="1616868"/>
                  <a:pt x="2957513" y="2128837"/>
                </a:cubicBezTo>
                <a:cubicBezTo>
                  <a:pt x="2321719" y="2640806"/>
                  <a:pt x="595312" y="2940843"/>
                  <a:pt x="0" y="3071812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4E44C57-AB96-6240-9DD3-6C3F849F1C3E}"/>
              </a:ext>
            </a:extLst>
          </p:cNvPr>
          <p:cNvSpPr/>
          <p:nvPr/>
        </p:nvSpPr>
        <p:spPr>
          <a:xfrm>
            <a:off x="2228456" y="2286226"/>
            <a:ext cx="4443807" cy="3425630"/>
          </a:xfrm>
          <a:custGeom>
            <a:avLst/>
            <a:gdLst>
              <a:gd name="connsiteX0" fmla="*/ 3814763 w 3814763"/>
              <a:gd name="connsiteY0" fmla="*/ 0 h 3071812"/>
              <a:gd name="connsiteX1" fmla="*/ 2957513 w 3814763"/>
              <a:gd name="connsiteY1" fmla="*/ 2128837 h 3071812"/>
              <a:gd name="connsiteX2" fmla="*/ 0 w 3814763"/>
              <a:gd name="connsiteY2" fmla="*/ 3071812 h 307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4763" h="3071812">
                <a:moveTo>
                  <a:pt x="3814763" y="0"/>
                </a:moveTo>
                <a:cubicBezTo>
                  <a:pt x="3704035" y="808434"/>
                  <a:pt x="3593307" y="1616868"/>
                  <a:pt x="2957513" y="2128837"/>
                </a:cubicBezTo>
                <a:cubicBezTo>
                  <a:pt x="2321719" y="2640806"/>
                  <a:pt x="595312" y="2940843"/>
                  <a:pt x="0" y="3071812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F0EC570-D046-2A49-ABCE-B82424430653}"/>
              </a:ext>
            </a:extLst>
          </p:cNvPr>
          <p:cNvSpPr/>
          <p:nvPr/>
        </p:nvSpPr>
        <p:spPr>
          <a:xfrm>
            <a:off x="5786438" y="4614863"/>
            <a:ext cx="871537" cy="1314450"/>
          </a:xfrm>
          <a:custGeom>
            <a:avLst/>
            <a:gdLst>
              <a:gd name="connsiteX0" fmla="*/ 871537 w 871537"/>
              <a:gd name="connsiteY0" fmla="*/ 1314450 h 1314450"/>
              <a:gd name="connsiteX1" fmla="*/ 0 w 871537"/>
              <a:gd name="connsiteY1" fmla="*/ 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1537" h="1314450">
                <a:moveTo>
                  <a:pt x="871537" y="1314450"/>
                </a:moveTo>
                <a:cubicBezTo>
                  <a:pt x="488156" y="765572"/>
                  <a:pt x="104775" y="216694"/>
                  <a:pt x="0" y="0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E94DF-BE04-F64E-8F8D-384855B1A91A}"/>
                  </a:ext>
                </a:extLst>
              </p:cNvPr>
              <p:cNvSpPr txBox="1"/>
              <p:nvPr/>
            </p:nvSpPr>
            <p:spPr>
              <a:xfrm>
                <a:off x="4931079" y="2118864"/>
                <a:ext cx="426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E94DF-BE04-F64E-8F8D-384855B1A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079" y="2118864"/>
                <a:ext cx="426848" cy="369332"/>
              </a:xfrm>
              <a:prstGeom prst="rect">
                <a:avLst/>
              </a:prstGeom>
              <a:blipFill>
                <a:blip r:embed="rId6"/>
                <a:stretch>
                  <a:fillRect l="-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9F53A9-7C8B-4D4F-8B62-41116B6D411D}"/>
                  </a:ext>
                </a:extLst>
              </p:cNvPr>
              <p:cNvSpPr txBox="1"/>
              <p:nvPr/>
            </p:nvSpPr>
            <p:spPr>
              <a:xfrm>
                <a:off x="5605004" y="3278723"/>
                <a:ext cx="4339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9F53A9-7C8B-4D4F-8B62-41116B6D4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004" y="3278723"/>
                <a:ext cx="433965" cy="369332"/>
              </a:xfrm>
              <a:prstGeom prst="rect">
                <a:avLst/>
              </a:prstGeom>
              <a:blipFill>
                <a:blip r:embed="rId7"/>
                <a:stretch>
                  <a:fillRect l="-1111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055F5A-5716-3348-8FBA-C85AA885F069}"/>
                  </a:ext>
                </a:extLst>
              </p:cNvPr>
              <p:cNvSpPr txBox="1"/>
              <p:nvPr/>
            </p:nvSpPr>
            <p:spPr>
              <a:xfrm>
                <a:off x="4470787" y="5288940"/>
                <a:ext cx="4339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055F5A-5716-3348-8FBA-C85AA885F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787" y="5288940"/>
                <a:ext cx="433965" cy="369332"/>
              </a:xfrm>
              <a:prstGeom prst="rect">
                <a:avLst/>
              </a:prstGeom>
              <a:blipFill>
                <a:blip r:embed="rId8"/>
                <a:stretch>
                  <a:fillRect l="-1142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1C653B-AE7C-B146-8F64-83AF7B94134A}"/>
                  </a:ext>
                </a:extLst>
              </p:cNvPr>
              <p:cNvSpPr txBox="1"/>
              <p:nvPr/>
            </p:nvSpPr>
            <p:spPr>
              <a:xfrm>
                <a:off x="6222206" y="4131295"/>
                <a:ext cx="4339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1C653B-AE7C-B146-8F64-83AF7B941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206" y="4131295"/>
                <a:ext cx="433965" cy="369332"/>
              </a:xfrm>
              <a:prstGeom prst="rect">
                <a:avLst/>
              </a:prstGeom>
              <a:blipFill>
                <a:blip r:embed="rId9"/>
                <a:stretch>
                  <a:fillRect l="-11429" r="-285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loud Callout 2">
                <a:extLst>
                  <a:ext uri="{FF2B5EF4-FFF2-40B4-BE49-F238E27FC236}">
                    <a16:creationId xmlns:a16="http://schemas.microsoft.com/office/drawing/2014/main" id="{F258CAEB-D155-7148-A222-9D11695AED9B}"/>
                  </a:ext>
                </a:extLst>
              </p:cNvPr>
              <p:cNvSpPr/>
              <p:nvPr/>
            </p:nvSpPr>
            <p:spPr>
              <a:xfrm>
                <a:off x="4066388" y="1197783"/>
                <a:ext cx="4734667" cy="1744177"/>
              </a:xfrm>
              <a:prstGeom prst="cloudCallou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~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sup>
                    </m:sSup>
                  </m:oMath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Cloud Callout 2">
                <a:extLst>
                  <a:ext uri="{FF2B5EF4-FFF2-40B4-BE49-F238E27FC236}">
                    <a16:creationId xmlns:a16="http://schemas.microsoft.com/office/drawing/2014/main" id="{F258CAEB-D155-7148-A222-9D11695AE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388" y="1197783"/>
                <a:ext cx="4734667" cy="1744177"/>
              </a:xfrm>
              <a:prstGeom prst="cloudCallou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08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8BF12-C6AD-604A-A8FA-949E6F423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97395"/>
            <a:ext cx="8042276" cy="1336956"/>
          </a:xfrm>
        </p:spPr>
        <p:txBody>
          <a:bodyPr/>
          <a:lstStyle/>
          <a:p>
            <a:r>
              <a:rPr lang="en-US" dirty="0"/>
              <a:t>Algebraic Manipulation Detection Codes </a:t>
            </a:r>
            <a:br>
              <a:rPr lang="en-US" dirty="0"/>
            </a:br>
            <a:r>
              <a:rPr lang="en-US" dirty="0"/>
              <a:t>(AMD Codes)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701F3-C751-C842-B82D-C5C8D70DB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2500313"/>
            <a:ext cx="8042276" cy="4343400"/>
          </a:xfrm>
        </p:spPr>
        <p:txBody>
          <a:bodyPr/>
          <a:lstStyle/>
          <a:p>
            <a:pPr marL="0" indent="0">
              <a:buNone/>
            </a:pPr>
            <a:br>
              <a:rPr lang="en-SG" dirty="0"/>
            </a:br>
            <a:r>
              <a:rPr lang="en-SG" i="1" dirty="0"/>
              <a:t>Detection of algebraic manipulation with applications to robust secret sharing and fuzzy extractors. </a:t>
            </a:r>
          </a:p>
          <a:p>
            <a:pPr marL="0" indent="0">
              <a:buNone/>
            </a:pPr>
            <a:r>
              <a:rPr lang="en-SG" dirty="0"/>
              <a:t>Cramer, </a:t>
            </a:r>
            <a:r>
              <a:rPr lang="en-SG" dirty="0" err="1"/>
              <a:t>Dodis</a:t>
            </a:r>
            <a:r>
              <a:rPr lang="en-SG" dirty="0"/>
              <a:t>, Fehr, </a:t>
            </a:r>
            <a:r>
              <a:rPr lang="en-SG" dirty="0" err="1"/>
              <a:t>Padro</a:t>
            </a:r>
            <a:r>
              <a:rPr lang="en-SG" dirty="0"/>
              <a:t>, and </a:t>
            </a:r>
            <a:r>
              <a:rPr lang="en-SG" dirty="0" err="1"/>
              <a:t>Wichs</a:t>
            </a:r>
            <a:r>
              <a:rPr lang="en-SG" dirty="0"/>
              <a:t>. </a:t>
            </a:r>
          </a:p>
          <a:p>
            <a:pPr marL="0" indent="0">
              <a:buNone/>
            </a:pPr>
            <a:br>
              <a:rPr lang="en-SG" i="1" dirty="0"/>
            </a:br>
            <a:r>
              <a:rPr lang="en-SG" dirty="0" err="1"/>
              <a:t>Eurocrypt</a:t>
            </a:r>
            <a:r>
              <a:rPr lang="en-SG" dirty="0"/>
              <a:t> 2008</a:t>
            </a:r>
          </a:p>
          <a:p>
            <a:endParaRPr lang="en-SG" i="1" dirty="0"/>
          </a:p>
          <a:p>
            <a:pPr marL="0" indent="0">
              <a:buNone/>
            </a:pPr>
            <a:endParaRPr lang="en-SG" i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718A4-5C8E-1641-957A-95F00A7EA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9DFC5-2724-2247-9AD2-1CB63A130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692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BB91-F732-4D46-8961-A0E33B55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59" y="66105"/>
            <a:ext cx="8042276" cy="1336956"/>
          </a:xfrm>
        </p:spPr>
        <p:txBody>
          <a:bodyPr/>
          <a:lstStyle/>
          <a:p>
            <a:r>
              <a:rPr lang="en-US" dirty="0"/>
              <a:t>The Game – Toy Version</a:t>
            </a:r>
            <a:br>
              <a:rPr lang="en-US" dirty="0"/>
            </a:br>
            <a:r>
              <a:rPr lang="en-US" dirty="0"/>
              <a:t>different perspective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9B19-9E4C-403A-9BF9-CD3F6A1A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B39DF-2EC1-4413-94B5-0BDD83B0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AE1CBF-8916-0C4B-BD41-ABD6CC2E0061}"/>
                  </a:ext>
                </a:extLst>
              </p:cNvPr>
              <p:cNvSpPr txBox="1"/>
              <p:nvPr/>
            </p:nvSpPr>
            <p:spPr>
              <a:xfrm>
                <a:off x="2510608" y="2012567"/>
                <a:ext cx="4368375" cy="686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~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ℙ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AE1CBF-8916-0C4B-BD41-ABD6CC2E0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608" y="2012567"/>
                <a:ext cx="4368375" cy="686663"/>
              </a:xfrm>
              <a:prstGeom prst="rect">
                <a:avLst/>
              </a:prstGeom>
              <a:blipFill>
                <a:blip r:embed="rId2"/>
                <a:stretch>
                  <a:fillRect l="-1159" r="-580"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DCEAC3-78A9-CB4B-ACC9-BFF182A66D94}"/>
                  </a:ext>
                </a:extLst>
              </p:cNvPr>
              <p:cNvSpPr txBox="1"/>
              <p:nvPr/>
            </p:nvSpPr>
            <p:spPr>
              <a:xfrm>
                <a:off x="2510608" y="3349068"/>
                <a:ext cx="5771773" cy="1117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Key lemma for Toy Game implies: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≤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ℙ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DCEAC3-78A9-CB4B-ACC9-BFF182A6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608" y="3349068"/>
                <a:ext cx="5771773" cy="1117550"/>
              </a:xfrm>
              <a:prstGeom prst="rect">
                <a:avLst/>
              </a:prstGeom>
              <a:blipFill>
                <a:blip r:embed="rId3"/>
                <a:stretch>
                  <a:fillRect l="-3736" t="-11364" r="-2637" b="-14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1CDC10-F59D-D140-8E06-BC4AD2EE7D60}"/>
                  </a:ext>
                </a:extLst>
              </p:cNvPr>
              <p:cNvSpPr txBox="1"/>
              <p:nvPr/>
            </p:nvSpPr>
            <p:spPr>
              <a:xfrm>
                <a:off x="2191547" y="4788112"/>
                <a:ext cx="6296852" cy="1117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General lemma for t-dim Game gives: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≤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ℙ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1CDC10-F59D-D140-8E06-BC4AD2EE7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547" y="4788112"/>
                <a:ext cx="6296852" cy="1117550"/>
              </a:xfrm>
              <a:prstGeom prst="rect">
                <a:avLst/>
              </a:prstGeom>
              <a:blipFill>
                <a:blip r:embed="rId4"/>
                <a:stretch>
                  <a:fillRect l="-3427" t="-8989" r="-2419" b="-14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80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BB91-F732-4D46-8961-A0E33B55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59" y="66105"/>
            <a:ext cx="8042276" cy="1336956"/>
          </a:xfrm>
        </p:spPr>
        <p:txBody>
          <a:bodyPr/>
          <a:lstStyle/>
          <a:p>
            <a:r>
              <a:rPr lang="en-US" dirty="0"/>
              <a:t>The Game – Toy Version</a:t>
            </a:r>
            <a:br>
              <a:rPr lang="en-US" dirty="0"/>
            </a:br>
            <a:r>
              <a:rPr lang="en-US" dirty="0"/>
              <a:t>different perspective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9B19-9E4C-403A-9BF9-CD3F6A1A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B39DF-2EC1-4413-94B5-0BDD83B0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DCEAC3-78A9-CB4B-ACC9-BFF182A66D94}"/>
                  </a:ext>
                </a:extLst>
              </p:cNvPr>
              <p:cNvSpPr txBox="1"/>
              <p:nvPr/>
            </p:nvSpPr>
            <p:spPr>
              <a:xfrm>
                <a:off x="2288403" y="1667496"/>
                <a:ext cx="4695388" cy="4543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≤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ℙ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func>
                      </m:sup>
                    </m:sSup>
                  </m:oMath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≤ 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/>
                <a:br>
                  <a:rPr lang="en-US" sz="2800" dirty="0"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 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/>
                <a:br>
                  <a:rPr lang="en-US" sz="2800" dirty="0"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DCEAC3-78A9-CB4B-ACC9-BFF182A6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403" y="1667496"/>
                <a:ext cx="4695388" cy="4543616"/>
              </a:xfrm>
              <a:prstGeom prst="rect">
                <a:avLst/>
              </a:prstGeom>
              <a:blipFill>
                <a:blip r:embed="rId2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624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BB91-F732-4D46-8961-A0E33B55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59" y="66105"/>
            <a:ext cx="8042276" cy="1336956"/>
          </a:xfrm>
        </p:spPr>
        <p:txBody>
          <a:bodyPr/>
          <a:lstStyle/>
          <a:p>
            <a:r>
              <a:rPr lang="en-US" dirty="0"/>
              <a:t>The Game – Toy Version</a:t>
            </a:r>
            <a:br>
              <a:rPr lang="en-US" dirty="0"/>
            </a:br>
            <a:r>
              <a:rPr lang="en-US" dirty="0"/>
              <a:t>different perspective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69B19-9E4C-403A-9BF9-CD3F6A1A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B39DF-2EC1-4413-94B5-0BDD83B0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DCEAC3-78A9-CB4B-ACC9-BFF182A66D94}"/>
                  </a:ext>
                </a:extLst>
              </p:cNvPr>
              <p:cNvSpPr txBox="1"/>
              <p:nvPr/>
            </p:nvSpPr>
            <p:spPr>
              <a:xfrm>
                <a:off x="2235985" y="1377372"/>
                <a:ext cx="3954224" cy="1916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:br>
                  <a:rPr lang="en-US" sz="2800" dirty="0"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DCEAC3-78A9-CB4B-ACC9-BFF182A6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985" y="1377372"/>
                <a:ext cx="3954224" cy="1916679"/>
              </a:xfrm>
              <a:prstGeom prst="rect">
                <a:avLst/>
              </a:prstGeom>
              <a:blipFill>
                <a:blip r:embed="rId2"/>
                <a:stretch>
                  <a:fillRect l="-321" r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083F54-03F4-6E4B-AC6A-B058EF8BA35A}"/>
                  </a:ext>
                </a:extLst>
              </p:cNvPr>
              <p:cNvSpPr txBox="1"/>
              <p:nvPr/>
            </p:nvSpPr>
            <p:spPr>
              <a:xfrm>
                <a:off x="2666772" y="2986088"/>
                <a:ext cx="3633623" cy="104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083F54-03F4-6E4B-AC6A-B058EF8B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772" y="2986088"/>
                <a:ext cx="3633623" cy="1043234"/>
              </a:xfrm>
              <a:prstGeom prst="rect">
                <a:avLst/>
              </a:prstGeom>
              <a:blipFill>
                <a:blip r:embed="rId3"/>
                <a:stretch>
                  <a:fillRect l="-34843" t="-145783" r="-1394" b="-20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045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06486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6600"/>
              <a:t>Thank you</a:t>
            </a:r>
            <a:r>
              <a:rPr lang="en-US" sz="6600"/>
              <a:t>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7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8B44-6E02-7C48-8BF8-CE4C43894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57" y="73789"/>
            <a:ext cx="8042276" cy="1336956"/>
          </a:xfrm>
        </p:spPr>
        <p:txBody>
          <a:bodyPr/>
          <a:lstStyle/>
          <a:p>
            <a:r>
              <a:rPr lang="en-US" dirty="0"/>
              <a:t>AMD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2A380-10AA-0242-8680-320DCCEF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DAF7A3-39D2-CC41-B1B9-B67E91660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7</a:t>
            </a:fld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A2708FE-3362-3745-B2D5-C15CD43486F6}"/>
              </a:ext>
            </a:extLst>
          </p:cNvPr>
          <p:cNvSpPr/>
          <p:nvPr/>
        </p:nvSpPr>
        <p:spPr>
          <a:xfrm>
            <a:off x="5852564" y="2841307"/>
            <a:ext cx="1330489" cy="763960"/>
          </a:xfrm>
          <a:prstGeom prst="rightArrow">
            <a:avLst/>
          </a:prstGeom>
          <a:solidFill>
            <a:srgbClr val="9BC4E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1D6DD2A-CB00-3C49-B50E-DBC70400BC4D}"/>
              </a:ext>
            </a:extLst>
          </p:cNvPr>
          <p:cNvSpPr/>
          <p:nvPr/>
        </p:nvSpPr>
        <p:spPr>
          <a:xfrm>
            <a:off x="1891359" y="3338773"/>
            <a:ext cx="1202190" cy="763960"/>
          </a:xfrm>
          <a:prstGeom prst="rightArrow">
            <a:avLst/>
          </a:prstGeom>
          <a:solidFill>
            <a:srgbClr val="9BC4E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A2B3D02-96A3-6249-8E2E-E4A323C03B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483407"/>
              </p:ext>
            </p:extLst>
          </p:nvPr>
        </p:nvGraphicFramePr>
        <p:xfrm>
          <a:off x="1295107" y="3545352"/>
          <a:ext cx="439629" cy="329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1" name="Equation" r:id="rId3" imgW="203200" imgH="152400" progId="Equation.3">
                  <p:embed/>
                </p:oleObj>
              </mc:Choice>
              <mc:Fallback>
                <p:oleObj name="Equation" r:id="rId3" imgW="203200" imgH="152400" progId="Equation.3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5BED4D6-57DD-B04D-B8F9-8EDD9387E7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107" y="3545352"/>
                        <a:ext cx="439629" cy="329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BB89BF9-681D-ED4A-AAA7-68FC5B7280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391369"/>
              </p:ext>
            </p:extLst>
          </p:nvPr>
        </p:nvGraphicFramePr>
        <p:xfrm>
          <a:off x="2060692" y="3545352"/>
          <a:ext cx="585333" cy="3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2" name="Equation" r:id="rId5" imgW="292100" imgH="165100" progId="Equation.3">
                  <p:embed/>
                </p:oleObj>
              </mc:Choice>
              <mc:Fallback>
                <p:oleObj name="Equation" r:id="rId5" imgW="292100" imgH="165100" progId="Equation.3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5AFEDA15-2E7E-7346-8261-454F58DD32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60692" y="3545352"/>
                        <a:ext cx="585333" cy="330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F5A3924-99E6-DB41-883C-179776A3CE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928136"/>
              </p:ext>
            </p:extLst>
          </p:nvPr>
        </p:nvGraphicFramePr>
        <p:xfrm>
          <a:off x="6151180" y="3042189"/>
          <a:ext cx="593934" cy="335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3" name="Equation" r:id="rId7" imgW="292100" imgH="165100" progId="Equation.3">
                  <p:embed/>
                </p:oleObj>
              </mc:Choice>
              <mc:Fallback>
                <p:oleObj name="Equation" r:id="rId7" imgW="292100" imgH="165100" progId="Equation.3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1AC79032-39C7-E94F-BAC7-2262E73696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51180" y="3042189"/>
                        <a:ext cx="593934" cy="335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6190399B-B9BC-5646-BB94-790A705490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06023"/>
              </p:ext>
            </p:extLst>
          </p:nvPr>
        </p:nvGraphicFramePr>
        <p:xfrm>
          <a:off x="7301799" y="2816025"/>
          <a:ext cx="439629" cy="329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4" name="Equation" r:id="rId3" imgW="203200" imgH="152400" progId="Equation.3">
                  <p:embed/>
                </p:oleObj>
              </mc:Choice>
              <mc:Fallback>
                <p:oleObj name="Equation" r:id="rId3" imgW="203200" imgH="152400" progId="Equation.3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3E3B2B02-42B3-0141-9EF7-A4F5D76843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01799" y="2816025"/>
                        <a:ext cx="439629" cy="329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3EA3440-B28F-7D44-BB02-8A8A293EEB33}"/>
              </a:ext>
            </a:extLst>
          </p:cNvPr>
          <p:cNvSpPr txBox="1"/>
          <p:nvPr/>
        </p:nvSpPr>
        <p:spPr>
          <a:xfrm>
            <a:off x="7301799" y="3209759"/>
            <a:ext cx="1136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</a:rPr>
              <a:t>⏊</a:t>
            </a:r>
          </a:p>
        </p:txBody>
      </p:sp>
      <p:pic>
        <p:nvPicPr>
          <p:cNvPr id="14" name="Picture 5" descr="MCj04359410000[1]">
            <a:extLst>
              <a:ext uri="{FF2B5EF4-FFF2-40B4-BE49-F238E27FC236}">
                <a16:creationId xmlns:a16="http://schemas.microsoft.com/office/drawing/2014/main" id="{ABE6F721-3682-0742-A323-3D4460151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34736" y="2142384"/>
            <a:ext cx="1184929" cy="81912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2F8612BC-33B0-884A-AF63-F5AA116E8EB7}"/>
                  </a:ext>
                </a:extLst>
              </p:cNvPr>
              <p:cNvSpPr/>
              <p:nvPr/>
            </p:nvSpPr>
            <p:spPr>
              <a:xfrm>
                <a:off x="3392165" y="3448912"/>
                <a:ext cx="2071688" cy="543682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Codeword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2F8612BC-33B0-884A-AF63-F5AA116E8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165" y="3448912"/>
                <a:ext cx="2071688" cy="54368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E1245F3F-BA83-A04D-B179-CF3429B65231}"/>
                  </a:ext>
                </a:extLst>
              </p:cNvPr>
              <p:cNvSpPr/>
              <p:nvPr/>
            </p:nvSpPr>
            <p:spPr>
              <a:xfrm>
                <a:off x="3392165" y="2451723"/>
                <a:ext cx="2071688" cy="479788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3"/>
                    </a:solidFill>
                  </a:rPr>
                  <a:t>Offset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E1245F3F-BA83-A04D-B179-CF3429B652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165" y="2451723"/>
                <a:ext cx="2071688" cy="479788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Plus 16">
            <a:extLst>
              <a:ext uri="{FF2B5EF4-FFF2-40B4-BE49-F238E27FC236}">
                <a16:creationId xmlns:a16="http://schemas.microsoft.com/office/drawing/2014/main" id="{83D7EF05-39E3-F94F-9243-D826A4269FCA}"/>
              </a:ext>
            </a:extLst>
          </p:cNvPr>
          <p:cNvSpPr/>
          <p:nvPr/>
        </p:nvSpPr>
        <p:spPr>
          <a:xfrm>
            <a:off x="4175350" y="2971952"/>
            <a:ext cx="457200" cy="457200"/>
          </a:xfrm>
          <a:prstGeom prst="mathPlus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B1BDCFE6-011A-B746-851E-64895F264A29}"/>
                  </a:ext>
                </a:extLst>
              </p:cNvPr>
              <p:cNvSpPr/>
              <p:nvPr/>
            </p:nvSpPr>
            <p:spPr>
              <a:xfrm>
                <a:off x="1320477" y="4986454"/>
                <a:ext cx="2294261" cy="102294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message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B1BDCFE6-011A-B746-851E-64895F264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477" y="4986454"/>
                <a:ext cx="2294261" cy="1022947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AFBA8382-E694-3C43-9DC8-B77AE70390C1}"/>
                  </a:ext>
                </a:extLst>
              </p:cNvPr>
              <p:cNvSpPr/>
              <p:nvPr/>
            </p:nvSpPr>
            <p:spPr>
              <a:xfrm>
                <a:off x="3243264" y="4981851"/>
                <a:ext cx="2665736" cy="102755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AFBA8382-E694-3C43-9DC8-B77AE7039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264" y="4981851"/>
                <a:ext cx="2665736" cy="1027550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2033655-95E7-524F-8A7A-9E7ACB803403}"/>
                  </a:ext>
                </a:extLst>
              </p:cNvPr>
              <p:cNvSpPr/>
              <p:nvPr/>
            </p:nvSpPr>
            <p:spPr>
              <a:xfrm>
                <a:off x="5463853" y="4981852"/>
                <a:ext cx="2739407" cy="10275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check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2033655-95E7-524F-8A7A-9E7ACB803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853" y="4981852"/>
                <a:ext cx="2739407" cy="1027548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54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5D49-AFFC-B042-91DA-1249459C3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Very Weak Adversary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8666CC-1B43-EC40-904D-9F444115E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9FD34-6A36-C346-8569-D59B679AA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2F7C4-F28F-1E47-90A1-1AE9075DCC7C}"/>
              </a:ext>
            </a:extLst>
          </p:cNvPr>
          <p:cNvSpPr txBox="1"/>
          <p:nvPr/>
        </p:nvSpPr>
        <p:spPr>
          <a:xfrm>
            <a:off x="2967275" y="2328862"/>
            <a:ext cx="382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we make Adversary stronger?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F3A34-C0A4-1042-921A-161BBC7E1A81}"/>
              </a:ext>
            </a:extLst>
          </p:cNvPr>
          <p:cNvSpPr txBox="1"/>
          <p:nvPr/>
        </p:nvSpPr>
        <p:spPr>
          <a:xfrm>
            <a:off x="1712797" y="3117082"/>
            <a:ext cx="6987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Adversary can add some offset then maybe lets allow him to </a:t>
            </a:r>
          </a:p>
          <a:p>
            <a:r>
              <a:rPr lang="en-US" dirty="0"/>
              <a:t>overwrite bits too?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15033-F763-FF47-8C6B-3D22ACC67F78}"/>
              </a:ext>
            </a:extLst>
          </p:cNvPr>
          <p:cNvSpPr txBox="1"/>
          <p:nvPr/>
        </p:nvSpPr>
        <p:spPr>
          <a:xfrm>
            <a:off x="2257425" y="4182301"/>
            <a:ext cx="622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Adversary can overwrite all bits then we can’t detect 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CCE9D3-5F3D-FD4F-81CB-D32B283B1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485" y="4621423"/>
            <a:ext cx="1629079" cy="1629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347213-202D-D646-8EAD-4C23BA007E4B}"/>
              </a:ext>
            </a:extLst>
          </p:cNvPr>
          <p:cNvSpPr txBox="1"/>
          <p:nvPr/>
        </p:nvSpPr>
        <p:spPr>
          <a:xfrm>
            <a:off x="2136237" y="5112796"/>
            <a:ext cx="323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Overwrite is not particularly </a:t>
            </a:r>
          </a:p>
          <a:p>
            <a:r>
              <a:rPr lang="en-US" dirty="0"/>
              <a:t>complicated function…</a:t>
            </a:r>
          </a:p>
        </p:txBody>
      </p:sp>
    </p:spTree>
    <p:extLst>
      <p:ext uri="{BB962C8B-B14F-4D97-AF65-F5344CB8AC3E}">
        <p14:creationId xmlns:p14="http://schemas.microsoft.com/office/powerpoint/2010/main" val="4926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304339"/>
            <a:ext cx="8042276" cy="1336956"/>
          </a:xfrm>
        </p:spPr>
        <p:txBody>
          <a:bodyPr/>
          <a:lstStyle/>
          <a:p>
            <a:r>
              <a:rPr lang="en-US"/>
              <a:t>Definition of Non-Malleable Codes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CNMC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04FA-7EBA-6342-9551-607F6EB5E4E1}" type="slidenum">
              <a:rPr lang="en-US" smtClean="0"/>
              <a:t>9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5297688" y="2627761"/>
            <a:ext cx="1330489" cy="763960"/>
          </a:xfrm>
          <a:prstGeom prst="rightArrow">
            <a:avLst/>
          </a:prstGeom>
          <a:solidFill>
            <a:srgbClr val="9BC4E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426368" y="2627761"/>
            <a:ext cx="1202190" cy="763960"/>
          </a:xfrm>
          <a:prstGeom prst="rightArrow">
            <a:avLst/>
          </a:prstGeom>
          <a:solidFill>
            <a:srgbClr val="9BC4E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kd186802sd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43" y="2548163"/>
            <a:ext cx="901970" cy="968237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764968"/>
              </p:ext>
            </p:extLst>
          </p:nvPr>
        </p:nvGraphicFramePr>
        <p:xfrm>
          <a:off x="1830116" y="2834340"/>
          <a:ext cx="439629" cy="329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1" name="Equation" r:id="rId4" imgW="203200" imgH="152400" progId="Equation.3">
                  <p:embed/>
                </p:oleObj>
              </mc:Choice>
              <mc:Fallback>
                <p:oleObj name="Equation" r:id="rId4" imgW="203200" imgH="1524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30116" y="2834340"/>
                        <a:ext cx="439629" cy="329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169216"/>
              </p:ext>
            </p:extLst>
          </p:nvPr>
        </p:nvGraphicFramePr>
        <p:xfrm>
          <a:off x="2595701" y="2834340"/>
          <a:ext cx="585333" cy="3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2" name="Equation" r:id="rId6" imgW="292100" imgH="165100" progId="Equation.3">
                  <p:embed/>
                </p:oleObj>
              </mc:Choice>
              <mc:Fallback>
                <p:oleObj name="Equation" r:id="rId6" imgW="292100" imgH="1651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95701" y="2834340"/>
                        <a:ext cx="585333" cy="330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079137"/>
              </p:ext>
            </p:extLst>
          </p:nvPr>
        </p:nvGraphicFramePr>
        <p:xfrm>
          <a:off x="5596304" y="2828643"/>
          <a:ext cx="593934" cy="335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3" name="Equation" r:id="rId8" imgW="292100" imgH="165100" progId="Equation.3">
                  <p:embed/>
                </p:oleObj>
              </mc:Choice>
              <mc:Fallback>
                <p:oleObj name="Equation" r:id="rId8" imgW="292100" imgH="1651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96304" y="2828643"/>
                        <a:ext cx="593934" cy="335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837634"/>
              </p:ext>
            </p:extLst>
          </p:nvPr>
        </p:nvGraphicFramePr>
        <p:xfrm>
          <a:off x="6698981" y="2828640"/>
          <a:ext cx="463957" cy="335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4" name="Equation" r:id="rId10" imgW="228600" imgH="165100" progId="Equation.3">
                  <p:embed/>
                </p:oleObj>
              </mc:Choice>
              <mc:Fallback>
                <p:oleObj name="Equation" r:id="rId10" imgW="228600" imgH="1651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698981" y="2828640"/>
                        <a:ext cx="463957" cy="335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5" descr="MCj04359410000[1]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103399" y="1800164"/>
            <a:ext cx="1184929" cy="819127"/>
          </a:xfrm>
          <a:prstGeom prst="rect">
            <a:avLst/>
          </a:prstGeom>
          <a:noFill/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284487"/>
              </p:ext>
            </p:extLst>
          </p:nvPr>
        </p:nvGraphicFramePr>
        <p:xfrm>
          <a:off x="1830116" y="3942288"/>
          <a:ext cx="439629" cy="329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5" name="Equation" r:id="rId13" imgW="203200" imgH="152400" progId="Equation.3">
                  <p:embed/>
                </p:oleObj>
              </mc:Choice>
              <mc:Fallback>
                <p:oleObj name="Equation" r:id="rId13" imgW="203200" imgH="1524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30116" y="3942288"/>
                        <a:ext cx="439629" cy="329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775794"/>
              </p:ext>
            </p:extLst>
          </p:nvPr>
        </p:nvGraphicFramePr>
        <p:xfrm>
          <a:off x="6698981" y="3914520"/>
          <a:ext cx="463957" cy="335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6" name="Equation" r:id="rId15" imgW="228600" imgH="165100" progId="Equation.3">
                  <p:embed/>
                </p:oleObj>
              </mc:Choice>
              <mc:Fallback>
                <p:oleObj name="Equation" r:id="rId15" imgW="228600" imgH="1651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698981" y="3914520"/>
                        <a:ext cx="463957" cy="335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ight Arrow 15"/>
          <p:cNvSpPr/>
          <p:nvPr/>
        </p:nvSpPr>
        <p:spPr>
          <a:xfrm>
            <a:off x="2298069" y="3723592"/>
            <a:ext cx="4330108" cy="76396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15000" y="4717995"/>
            <a:ext cx="5930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Scheme is </a:t>
            </a:r>
            <a:r>
              <a:rPr lang="en-US" b="1">
                <a:solidFill>
                  <a:schemeClr val="accent6"/>
                </a:solidFill>
              </a:rPr>
              <a:t>non-malleable with respect to family </a:t>
            </a:r>
            <a:r>
              <a:rPr lang="en-US" b="1">
                <a:solidFill>
                  <a:srgbClr val="7EB606"/>
                </a:solidFill>
              </a:rPr>
              <a:t>H</a:t>
            </a:r>
            <a:r>
              <a:rPr lang="en-US">
                <a:solidFill>
                  <a:schemeClr val="tx2"/>
                </a:solidFill>
              </a:rPr>
              <a:t> if </a:t>
            </a:r>
          </a:p>
          <a:p>
            <a:r>
              <a:rPr lang="en-US" b="1">
                <a:solidFill>
                  <a:schemeClr val="accent5"/>
                </a:solidFill>
              </a:rPr>
              <a:t>h</a:t>
            </a:r>
            <a:r>
              <a:rPr lang="en-US" b="1" i="1">
                <a:solidFill>
                  <a:schemeClr val="accent5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can be represented as a </a:t>
            </a:r>
            <a:r>
              <a:rPr lang="en-US" b="1">
                <a:solidFill>
                  <a:schemeClr val="tx2"/>
                </a:solidFill>
              </a:rPr>
              <a:t>probabilistic combination  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9213B"/>
                </a:solidFill>
              </a:rPr>
              <a:t> </a:t>
            </a:r>
            <a:r>
              <a:rPr lang="en-US" b="1">
                <a:solidFill>
                  <a:schemeClr val="accent5"/>
                </a:solidFill>
              </a:rPr>
              <a:t>constant</a:t>
            </a:r>
            <a:r>
              <a:rPr lang="en-US">
                <a:solidFill>
                  <a:schemeClr val="tx2"/>
                </a:solidFill>
              </a:rPr>
              <a:t> functions 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b="1">
                <a:solidFill>
                  <a:srgbClr val="7EB606"/>
                </a:solidFill>
              </a:rPr>
              <a:t>identity</a:t>
            </a:r>
            <a:r>
              <a:rPr lang="en-US">
                <a:solidFill>
                  <a:schemeClr val="tx2"/>
                </a:solidFill>
              </a:rPr>
              <a:t> function</a:t>
            </a:r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8" y="2023517"/>
            <a:ext cx="12065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028" y="3817863"/>
            <a:ext cx="2286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7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5|0.7|0.2|0.1|0.2|0.2|0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5|0.7|0.2|0.1|0.2|0.2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0.7|7.4|3.6|4.5|1.4|9.6|5.9|15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.1|6.2|1.9|5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5|6.7|19.1|9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5.1|8.6|17.6|19.4|0.3|0.6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4.5|-1826|26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5|0.7|0.2|0.1|0.2|0.2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5|0.7|0.2|0.1|0.2|0.2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5|0.7|0.2|0.1|0.2|0.2|0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rypto">
  <a:themeElements>
    <a:clrScheme name="Crypto">
      <a:dk1>
        <a:srgbClr val="599DE0"/>
      </a:dk1>
      <a:lt1>
        <a:sysClr val="window" lastClr="FFFFFF"/>
      </a:lt1>
      <a:dk2>
        <a:srgbClr val="09213B"/>
      </a:dk2>
      <a:lt2>
        <a:srgbClr val="D5EDF4"/>
      </a:lt2>
      <a:accent1>
        <a:srgbClr val="599DE0"/>
      </a:accent1>
      <a:accent2>
        <a:srgbClr val="FF0000"/>
      </a:accent2>
      <a:accent3>
        <a:srgbClr val="000000"/>
      </a:accent3>
      <a:accent4>
        <a:srgbClr val="FFFFFF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crypto.thmx</Template>
  <TotalTime>33376</TotalTime>
  <Words>1638</Words>
  <Application>Microsoft Macintosh PowerPoint</Application>
  <PresentationFormat>On-screen Show (4:3)</PresentationFormat>
  <Paragraphs>562</Paragraphs>
  <Slides>63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Cambria Math</vt:lpstr>
      <vt:lpstr>News Gothic MT</vt:lpstr>
      <vt:lpstr>Wingdings 2</vt:lpstr>
      <vt:lpstr>crypto</vt:lpstr>
      <vt:lpstr>Equation</vt:lpstr>
      <vt:lpstr>CNMC in 8 Split State</vt:lpstr>
      <vt:lpstr>PLAN</vt:lpstr>
      <vt:lpstr>ECC</vt:lpstr>
      <vt:lpstr>Beyond Correction</vt:lpstr>
      <vt:lpstr>Can We Extend It Further?</vt:lpstr>
      <vt:lpstr>Algebraic Manipulation Detection Codes  (AMD Codes) </vt:lpstr>
      <vt:lpstr>AMD</vt:lpstr>
      <vt:lpstr>This is Very Weak Adversary</vt:lpstr>
      <vt:lpstr>Definition of Non-Malleable Codes</vt:lpstr>
      <vt:lpstr>We have to limit class H</vt:lpstr>
      <vt:lpstr>Existential Result</vt:lpstr>
      <vt:lpstr>Split State Model</vt:lpstr>
      <vt:lpstr>t-Split State Model</vt:lpstr>
      <vt:lpstr>Let’s Try To Build 2 State NMC</vt:lpstr>
      <vt:lpstr>Could Secret Sharing Work?</vt:lpstr>
      <vt:lpstr>Could the Inner Product Work?</vt:lpstr>
      <vt:lpstr>Could Extractors on the Smaller Field Work?</vt:lpstr>
      <vt:lpstr>Game Based Definition</vt:lpstr>
      <vt:lpstr>Continuous NMC  </vt:lpstr>
      <vt:lpstr>Persistent</vt:lpstr>
      <vt:lpstr>PLAN</vt:lpstr>
      <vt:lpstr>CNMC is impossible  without Self-destruct,   even in Bitwise Tampering Model, even in Persistent setting…</vt:lpstr>
      <vt:lpstr>PowerPoint Presentation</vt:lpstr>
      <vt:lpstr>Impossibility in 2 Split-State</vt:lpstr>
      <vt:lpstr>Small incremental learning beats the scheme</vt:lpstr>
      <vt:lpstr>Learning is unavoidable</vt:lpstr>
      <vt:lpstr>Construction</vt:lpstr>
      <vt:lpstr>PLAN</vt:lpstr>
      <vt:lpstr>The Game – Toy Version</vt:lpstr>
      <vt:lpstr>The Game – Toy Version</vt:lpstr>
      <vt:lpstr>The Game – Toy Version</vt:lpstr>
      <vt:lpstr>The Game – Toy Version</vt:lpstr>
      <vt:lpstr>The Game – Toy Version</vt:lpstr>
      <vt:lpstr>The Game – Toy Version</vt:lpstr>
      <vt:lpstr>The Game – Toy Version</vt:lpstr>
      <vt:lpstr>The Game – Toy Version</vt:lpstr>
      <vt:lpstr>Proof of Key Lemma</vt:lpstr>
      <vt:lpstr>Proof of Key Lemma</vt:lpstr>
      <vt:lpstr>PLAN</vt:lpstr>
      <vt:lpstr>The Game</vt:lpstr>
      <vt:lpstr>The Game </vt:lpstr>
      <vt:lpstr>The Game </vt:lpstr>
      <vt:lpstr>Intermission</vt:lpstr>
      <vt:lpstr>The Game </vt:lpstr>
      <vt:lpstr>The Game in t-dimensions</vt:lpstr>
      <vt:lpstr>Standard Issues</vt:lpstr>
      <vt:lpstr>Reduction</vt:lpstr>
      <vt:lpstr>Game vs CNMC</vt:lpstr>
      <vt:lpstr>Construction</vt:lpstr>
      <vt:lpstr>Construction</vt:lpstr>
      <vt:lpstr>PowerPoint Presentation</vt:lpstr>
      <vt:lpstr>The Game </vt:lpstr>
      <vt:lpstr>If Adversary is Correct</vt:lpstr>
      <vt:lpstr>The Game </vt:lpstr>
      <vt:lpstr>Bonus – Different Perspective on Games</vt:lpstr>
      <vt:lpstr>Learning</vt:lpstr>
      <vt:lpstr>The Game – Toy Version different perspective</vt:lpstr>
      <vt:lpstr>The Game – Toy Version different perspective</vt:lpstr>
      <vt:lpstr>The Game – Toy Version different perspective</vt:lpstr>
      <vt:lpstr>The Game – Toy Version different perspective</vt:lpstr>
      <vt:lpstr>The Game – Toy Version different perspective</vt:lpstr>
      <vt:lpstr>The Game – Toy Version different perspective</vt:lpstr>
      <vt:lpstr>PowerPoint Presentation</vt:lpstr>
    </vt:vector>
  </TitlesOfParts>
  <Company>obremski@mimuw.edu.pl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Non-malleable codes and two source extractors.</dc:title>
  <dc:creator>Maciej Obremski</dc:creator>
  <cp:lastModifiedBy>Maciej Obremski</cp:lastModifiedBy>
  <cp:revision>71</cp:revision>
  <cp:lastPrinted>2013-08-13T12:29:57Z</cp:lastPrinted>
  <dcterms:created xsi:type="dcterms:W3CDTF">2013-05-25T14:07:55Z</dcterms:created>
  <dcterms:modified xsi:type="dcterms:W3CDTF">2019-06-20T06:10:04Z</dcterms:modified>
</cp:coreProperties>
</file>